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2" r:id="rId4"/>
    <p:sldId id="257" r:id="rId5"/>
    <p:sldId id="259" r:id="rId6"/>
    <p:sldId id="264" r:id="rId7"/>
    <p:sldId id="265" r:id="rId8"/>
    <p:sldId id="261" r:id="rId9"/>
    <p:sldId id="266" r:id="rId10"/>
    <p:sldId id="263" r:id="rId11"/>
    <p:sldId id="269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88" r:id="rId30"/>
    <p:sldId id="290" r:id="rId31"/>
    <p:sldId id="291" r:id="rId32"/>
    <p:sldId id="292" r:id="rId33"/>
    <p:sldId id="271" r:id="rId34"/>
    <p:sldId id="27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89;&#1090;&#1072;&#1088;&#1096;&#1080;&#1081;%20&#1074;&#1086;&#1089;&#1087;&#1080;&#1090;&#1072;&#1090;&#1077;&#1083;&#1100;\&#1043;&#1086;&#1076;&#1086;&#1074;&#1086;&#1081;%20&#1087;&#1083;&#1072;&#1085;%20&#1088;&#1072;&#1073;&#1086;&#1090;&#1099;%20&#1085;&#1072;%202023-2024\&#1055;&#1088;&#1077;&#1079;&#1077;&#1085;&#1090;&#1072;&#1094;&#1080;&#1086;&#1085;&#1085;&#1072;&#1103;%20&#1087;&#1083;&#1086;&#1097;&#1072;&#1076;&#1082;&#1072;\&#1042;&#1048;&#1044;&#1045;&#1054;\100-&#1053;&#1048;&#1050;&#1059;&#1044;&#1040;%20&#1053;&#1045;%20&#1052;&#1054;&#1053;&#1058;&#1048;&#1056;&#1054;&#1042;&#1040;&#1058;&#1068;%20%20%20&#1055;&#1086;&#1083;&#1091;&#1095;&#1072;&#1077;&#1090;%20&#1080;&#1075;&#1088;&#1091;&#1096;&#1082;&#1080;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71546"/>
            <a:ext cx="8350696" cy="305177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«Обзор учебно-методической литературы по</a:t>
            </a:r>
            <a:r>
              <a:rPr lang="ru-RU" sz="3200" dirty="0" smtClean="0"/>
              <a:t> </a:t>
            </a:r>
            <a:r>
              <a:rPr lang="ru-RU" sz="3200" b="1" dirty="0" smtClean="0"/>
              <a:t>формированию основ финансовой грамотности и нравственно-трудового воспитания дошкольников»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0760" y="4929198"/>
            <a:ext cx="2928926" cy="1071570"/>
          </a:xfrm>
        </p:spPr>
        <p:txBody>
          <a:bodyPr>
            <a:normAutofit/>
          </a:bodyPr>
          <a:lstStyle/>
          <a:p>
            <a:pPr algn="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Захарова Татьяна Юрьевна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ВОР </a:t>
            </a:r>
          </a:p>
          <a:p>
            <a:pPr algn="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14 г. Амурска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0"/>
            <a:ext cx="842968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14 города Амурска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Амурского муниципального района Хабаровского края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976" y="0"/>
            <a:ext cx="9105024" cy="6301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ХУДОЖЕСТВЕННАЯ ЛИТЕРАТУРА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26" name="AutoShape 2" descr="Дошкольник и труд. Теория и методика трудового воспитания. Пособие для педагогов дошкольных учреждений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r-3.ozone.ru/s3/multimedia-o/wc1000/66548921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4" descr="https://sun9-65.userapi.com/impf/d-recWEJNMPUJjHKHCYYcBK2VImBtF_SABEcMg/bCpMn-VPpR8.jpg?size=220x296&amp;quality=96&amp;sign=8c4f77322c754f3dad0df2ee3000cba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2" y="714356"/>
            <a:ext cx="2006755" cy="2700000"/>
          </a:xfrm>
          <a:prstGeom prst="rect">
            <a:avLst/>
          </a:prstGeom>
          <a:noFill/>
        </p:spPr>
      </p:pic>
      <p:sp>
        <p:nvSpPr>
          <p:cNvPr id="1030" name="AutoShape 6" descr="https://sun9-65.userapi.com/impf/ebRn7wNQeVl-Fn9j54N1p3Mkqb4Ljt96nkyZYw/JmDaWZ5RiBY.jpg?size=220x287&amp;quality=96&amp;sign=88fce477e58d0e651b4b31fd80f2fe3c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avatars.mds.yandex.net/get-mpic/2991631/img_id7046977478412513003.jpeg/orig"/>
          <p:cNvPicPr>
            <a:picLocks noChangeAspect="1" noChangeArrowheads="1"/>
          </p:cNvPicPr>
          <p:nvPr/>
        </p:nvPicPr>
        <p:blipFill>
          <a:blip r:embed="rId3"/>
          <a:srcRect l="3774" t="2949" r="3774" b="2691"/>
          <a:stretch>
            <a:fillRect/>
          </a:stretch>
        </p:blipFill>
        <p:spPr bwMode="auto">
          <a:xfrm>
            <a:off x="142844" y="714356"/>
            <a:ext cx="2067187" cy="2700000"/>
          </a:xfrm>
          <a:prstGeom prst="rect">
            <a:avLst/>
          </a:prstGeom>
          <a:noFill/>
        </p:spPr>
      </p:pic>
      <p:pic>
        <p:nvPicPr>
          <p:cNvPr id="1034" name="Picture 10" descr="Перро, Гримм - Госпожа Метелица. Кот в сапогах обложка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428868"/>
            <a:ext cx="2067718" cy="2700000"/>
          </a:xfrm>
          <a:prstGeom prst="rect">
            <a:avLst/>
          </a:prstGeom>
          <a:noFill/>
        </p:spPr>
      </p:pic>
      <p:pic>
        <p:nvPicPr>
          <p:cNvPr id="1036" name="Picture 12" descr="https://cdn1.ozone.ru/s3/multimedia-e/6014606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2428868"/>
            <a:ext cx="1904087" cy="2700000"/>
          </a:xfrm>
          <a:prstGeom prst="rect">
            <a:avLst/>
          </a:prstGeom>
          <a:noFill/>
        </p:spPr>
      </p:pic>
      <p:pic>
        <p:nvPicPr>
          <p:cNvPr id="1038" name="Picture 14" descr="https://www.bookselect.ru/files/products/44503_1.jpg"/>
          <p:cNvPicPr>
            <a:picLocks noChangeAspect="1" noChangeArrowheads="1"/>
          </p:cNvPicPr>
          <p:nvPr/>
        </p:nvPicPr>
        <p:blipFill>
          <a:blip r:embed="rId6"/>
          <a:srcRect l="17188" t="9021" r="17187" b="7216"/>
          <a:stretch>
            <a:fillRect/>
          </a:stretch>
        </p:blipFill>
        <p:spPr bwMode="auto">
          <a:xfrm>
            <a:off x="2428860" y="3714752"/>
            <a:ext cx="1800238" cy="2786082"/>
          </a:xfrm>
          <a:prstGeom prst="rect">
            <a:avLst/>
          </a:prstGeom>
          <a:noFill/>
        </p:spPr>
      </p:pic>
      <p:pic>
        <p:nvPicPr>
          <p:cNvPr id="1040" name="Picture 16" descr="https://orenburgkniga.ru/wp-content/uploads/a/1/f/a1fc1348f028c0715b48e8726d4977f6.jpeg"/>
          <p:cNvPicPr>
            <a:picLocks noChangeAspect="1" noChangeArrowheads="1"/>
          </p:cNvPicPr>
          <p:nvPr/>
        </p:nvPicPr>
        <p:blipFill>
          <a:blip r:embed="rId7"/>
          <a:srcRect l="35587" r="16199"/>
          <a:stretch>
            <a:fillRect/>
          </a:stretch>
        </p:blipFill>
        <p:spPr bwMode="auto">
          <a:xfrm>
            <a:off x="4286249" y="3929066"/>
            <a:ext cx="2314286" cy="2700000"/>
          </a:xfrm>
          <a:prstGeom prst="rect">
            <a:avLst/>
          </a:prstGeom>
          <a:noFill/>
        </p:spPr>
      </p:pic>
      <p:pic>
        <p:nvPicPr>
          <p:cNvPr id="1042" name="Picture 18" descr="https://www.litres.ru/pub/c/cover/287162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785794"/>
            <a:ext cx="1714512" cy="2524573"/>
          </a:xfrm>
          <a:prstGeom prst="rect">
            <a:avLst/>
          </a:prstGeom>
          <a:noFill/>
        </p:spPr>
      </p:pic>
      <p:pic>
        <p:nvPicPr>
          <p:cNvPr id="5122" name="Picture 2" descr="https://primamediamts.servicecdn.ru/f/big/491/490913.jpg?10003fc1538757fb2ddbb6dcbae4cd9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44301" y="4143380"/>
            <a:ext cx="1799699" cy="2428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71546"/>
            <a:ext cx="8350696" cy="305177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«Использование технологии «Проблемные ситуации» как средство воспитания трудолюбия и формирования финансовой грамотности у дошкольников»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0760" y="4929198"/>
            <a:ext cx="2928926" cy="1071570"/>
          </a:xfrm>
        </p:spPr>
        <p:txBody>
          <a:bodyPr>
            <a:normAutofit/>
          </a:bodyPr>
          <a:lstStyle/>
          <a:p>
            <a:pPr algn="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Беломестнова Мария Гавриловна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14 г. Амурска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0"/>
            <a:ext cx="842968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14 города Амурска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Амурского муниципального района Хабаровского края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71546"/>
            <a:ext cx="8350696" cy="305177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«Алгоритмы и их использование в работе </a:t>
            </a:r>
            <a:br>
              <a:rPr lang="ru-RU" sz="3200" b="1" dirty="0" smtClean="0"/>
            </a:br>
            <a:r>
              <a:rPr lang="ru-RU" sz="3200" b="1" dirty="0" smtClean="0"/>
              <a:t>с детьми дошкольного возраста»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0760" y="4929198"/>
            <a:ext cx="2928926" cy="1071570"/>
          </a:xfrm>
        </p:spPr>
        <p:txBody>
          <a:bodyPr>
            <a:normAutofit/>
          </a:bodyPr>
          <a:lstStyle/>
          <a:p>
            <a:pPr algn="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Прокопичева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Анатольевна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14 г. Амурска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0"/>
            <a:ext cx="842968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14 города Амурска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Амурского муниципального района Хабаровского края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crr4.vlg-ktu.ru/wp-content/uploads/2020/04/img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ickimage.ru/wp-content/uploads/images/detskie/algorithmworkbehaviorgames/algoritmpovedeniya1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346130.selcdn.ru/storage1/include/site_2627/section_67/thumbs/RUM5PU-_W3pI_1200x0_AybP2us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gov.cap.ru/Content2021/news/202203/14/Original/5jsua7tz7t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na\Downloads\WhatsApp Image 2024-02-14 at 09.24.3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52"/>
            <a:ext cx="8358246" cy="6268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na\Downloads\WhatsApp Image 2024-02-14 at 09.24.38.jpeg"/>
          <p:cNvPicPr>
            <a:picLocks noChangeAspect="1" noChangeArrowheads="1"/>
          </p:cNvPicPr>
          <p:nvPr/>
        </p:nvPicPr>
        <p:blipFill>
          <a:blip r:embed="rId2"/>
          <a:srcRect l="19743" t="8280" r="12983" b="3039"/>
          <a:stretch>
            <a:fillRect/>
          </a:stretch>
        </p:blipFill>
        <p:spPr bwMode="auto">
          <a:xfrm>
            <a:off x="500034" y="214290"/>
            <a:ext cx="835824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na\Downloads\WhatsApp Image 2024-02-14 at 09.24.38 (1).jpeg"/>
          <p:cNvPicPr>
            <a:picLocks noChangeAspect="1" noChangeArrowheads="1"/>
          </p:cNvPicPr>
          <p:nvPr/>
        </p:nvPicPr>
        <p:blipFill>
          <a:blip r:embed="rId2"/>
          <a:srcRect r="11017" b="16854"/>
          <a:stretch>
            <a:fillRect/>
          </a:stretch>
        </p:blipFill>
        <p:spPr bwMode="auto">
          <a:xfrm>
            <a:off x="142844" y="357166"/>
            <a:ext cx="8643998" cy="6091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rcRect l="31371" t="8898" r="30099" b="8475"/>
          <a:stretch>
            <a:fillRect/>
          </a:stretch>
        </p:blipFill>
        <p:spPr bwMode="auto">
          <a:xfrm>
            <a:off x="214282" y="142852"/>
            <a:ext cx="392909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3" cstate="print"/>
          <a:srcRect l="33671" t="11973" r="34100" b="6501"/>
          <a:stretch/>
        </p:blipFill>
        <p:spPr bwMode="auto">
          <a:xfrm>
            <a:off x="4429124" y="571480"/>
            <a:ext cx="4338138" cy="5857916"/>
          </a:xfrm>
          <a:prstGeom prst="rect">
            <a:avLst/>
          </a:prstGeom>
          <a:ln>
            <a:solidFill>
              <a:srgbClr val="5B9BD5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Dina\Downloads\WhatsApp Image 2024-02-14 at 09.24.39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Dina\Downloads\WhatsApp Image 2024-02-14 at 09.24.43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Dina\Downloads\WhatsApp Image 2024-02-14 at 09.24.43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2869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Dina\Downloads\WhatsApp Image 2024-02-14 at 09.24.43 (2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ina\Downloads\WhatsApp Image 2024-02-14 at 09.24.44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blob:https://web.whatsapp.com/6d61a8ad-6bc8-4489-a06c-05c0b1c89b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blob:https://web.whatsapp.com/6d61a8ad-6bc8-4489-a06c-05c0b1c89b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C:\Users\Dina\Downloads\WhatsApp Image 2024-02-13 at 15.26.5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Dina\Downloads\WhatsApp Image 2024-02-13 at 15.26.55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ina\Downloads\5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ina\Downloads\WhatsApp Image 2024-02-13 at 15.26.55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na\Downloads\WhatsApp Image 2024-02-13 at 15.26.55 (4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5494" r="15492"/>
          <a:stretch>
            <a:fillRect/>
          </a:stretch>
        </p:blipFill>
        <p:spPr bwMode="auto">
          <a:xfrm>
            <a:off x="2205359" y="1075912"/>
            <a:ext cx="2409972" cy="34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876"/>
            <a:ext cx="2158308" cy="306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 descr="https://avatars.mds.yandex.net/i?id=641598f6a936f3281f02f0b41e3cf3432faa62e3-9874010-images-thumbs&amp;ref=rim&amp;n=33&amp;w=200&amp;h=200"/>
          <p:cNvPicPr>
            <a:picLocks noChangeAspect="1" noChangeArrowheads="1"/>
          </p:cNvPicPr>
          <p:nvPr/>
        </p:nvPicPr>
        <p:blipFill>
          <a:blip r:embed="rId4"/>
          <a:srcRect l="11250" r="13749"/>
          <a:stretch>
            <a:fillRect/>
          </a:stretch>
        </p:blipFill>
        <p:spPr bwMode="auto">
          <a:xfrm>
            <a:off x="6715140" y="3643314"/>
            <a:ext cx="2144487" cy="2859296"/>
          </a:xfrm>
          <a:prstGeom prst="rect">
            <a:avLst/>
          </a:prstGeom>
          <a:noFill/>
        </p:spPr>
      </p:pic>
      <p:pic>
        <p:nvPicPr>
          <p:cNvPr id="5" name="Picture 10" descr="https://cdn1.ozone.ru/s3/multimedia-5/6444827417.jpg"/>
          <p:cNvPicPr>
            <a:picLocks noChangeAspect="1" noChangeArrowheads="1"/>
          </p:cNvPicPr>
          <p:nvPr/>
        </p:nvPicPr>
        <p:blipFill>
          <a:blip r:embed="rId5" cstate="print"/>
          <a:srcRect l="6755" t="3542" r="4781" b="2606"/>
          <a:stretch>
            <a:fillRect/>
          </a:stretch>
        </p:blipFill>
        <p:spPr bwMode="auto">
          <a:xfrm>
            <a:off x="7051611" y="857232"/>
            <a:ext cx="1800238" cy="2520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38976" y="0"/>
            <a:ext cx="9105024" cy="6301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МЕТОДИЧЕСКИЕ РЕКОМЕНДАЦИИ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 descr="https://cdn2.static1-sima-land.com/items/6011643/0/700-nw.jpg"/>
          <p:cNvPicPr>
            <a:picLocks noChangeAspect="1" noChangeArrowheads="1"/>
          </p:cNvPicPr>
          <p:nvPr/>
        </p:nvPicPr>
        <p:blipFill>
          <a:blip r:embed="rId6"/>
          <a:srcRect l="16667" r="16667"/>
          <a:stretch>
            <a:fillRect/>
          </a:stretch>
        </p:blipFill>
        <p:spPr bwMode="auto">
          <a:xfrm>
            <a:off x="357158" y="714356"/>
            <a:ext cx="1656000" cy="2484000"/>
          </a:xfrm>
          <a:prstGeom prst="rect">
            <a:avLst/>
          </a:prstGeom>
          <a:noFill/>
        </p:spPr>
      </p:pic>
      <p:pic>
        <p:nvPicPr>
          <p:cNvPr id="7172" name="Picture 4" descr="https://sun9-1.userapi.com/impg/7pm-NY_7wQQ5WSZJ6MGYxL_ohXagbb2MijyuSg/BLjljxkdFsY.jpg?size=561x561&amp;quality=96&amp;sign=80033669b53a99f247e47de410d13571&amp;type=album"/>
          <p:cNvPicPr>
            <a:picLocks noChangeAspect="1" noChangeArrowheads="1"/>
          </p:cNvPicPr>
          <p:nvPr/>
        </p:nvPicPr>
        <p:blipFill>
          <a:blip r:embed="rId7"/>
          <a:srcRect l="18717" t="5348" r="19786" b="5080"/>
          <a:stretch>
            <a:fillRect/>
          </a:stretch>
        </p:blipFill>
        <p:spPr bwMode="auto">
          <a:xfrm>
            <a:off x="4382810" y="2725877"/>
            <a:ext cx="2273906" cy="33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ina\Downloads\WhatsApp Image 2024-02-14 at 09.24.4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66"/>
            <a:ext cx="8858312" cy="6643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ina\Downloads\WhatsApp Image 2024-02-14 at 09.24.46.jpeg"/>
          <p:cNvPicPr>
            <a:picLocks noChangeAspect="1" noChangeArrowheads="1"/>
          </p:cNvPicPr>
          <p:nvPr/>
        </p:nvPicPr>
        <p:blipFill>
          <a:blip r:embed="rId2"/>
          <a:srcRect b="8505"/>
          <a:stretch>
            <a:fillRect/>
          </a:stretch>
        </p:blipFill>
        <p:spPr bwMode="auto">
          <a:xfrm>
            <a:off x="142844" y="0"/>
            <a:ext cx="90011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pinimg.com/736x/a8/d4/e9/a8d4e9b18b7799cbba16cc39e16edded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0011"/>
            <a:ext cx="5715008" cy="352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gas-kvas.com/uploads/posts/2023-02/1676556756_gas-kvas-com-p-risunok-krovatki-v-detskom-sadu-2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3" y="3357562"/>
            <a:ext cx="64293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https://klike.net/uploads/posts/2023-02/1675518492_4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571480"/>
            <a:ext cx="278608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43380"/>
            <a:ext cx="25003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71546"/>
            <a:ext cx="8350696" cy="305177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«Формирование предпосылок финансовой грамотности у дошкольников посредством трудовой деятельности через КВН, </a:t>
            </a:r>
            <a:br>
              <a:rPr lang="ru-RU" sz="3200" b="1" dirty="0" smtClean="0"/>
            </a:br>
            <a:r>
              <a:rPr lang="ru-RU" sz="3200" b="1" dirty="0" smtClean="0"/>
              <a:t>как форму работы с детьми»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0760" y="4929198"/>
            <a:ext cx="2928926" cy="1071570"/>
          </a:xfrm>
        </p:spPr>
        <p:txBody>
          <a:bodyPr>
            <a:normAutofit/>
          </a:bodyPr>
          <a:lstStyle/>
          <a:p>
            <a:pPr algn="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Ивачёва Ирина Александровна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14 г. Амурска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0"/>
            <a:ext cx="842968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14 города Амурска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Амурского муниципального района Хабаровского края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0-НИКУДА НЕ МОНТИРОВАТЬ   Получает игрушк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976" y="0"/>
            <a:ext cx="9105024" cy="6301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СОЦИАЛЬНО-КОММУНИКАТИВНОЕ РАЗВИТИЕ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93319">
            <a:off x="449725" y="961896"/>
            <a:ext cx="1945026" cy="2894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2659">
            <a:off x="2253279" y="1043513"/>
            <a:ext cx="1940237" cy="289440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 rotWithShape="1">
          <a:blip r:embed="rId4" cstate="print"/>
          <a:srcRect l="24211" t="7982" r="38589" b="5645"/>
          <a:stretch/>
        </p:blipFill>
        <p:spPr bwMode="auto">
          <a:xfrm rot="21073539">
            <a:off x="5072066" y="1000108"/>
            <a:ext cx="1940263" cy="289427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/>
          <a:srcRect l="24692" t="7982" r="38750" b="5358"/>
          <a:stretch/>
        </p:blipFill>
        <p:spPr bwMode="auto">
          <a:xfrm rot="350551">
            <a:off x="6857431" y="948079"/>
            <a:ext cx="1932613" cy="28942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143380"/>
            <a:ext cx="1839721" cy="257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4143380"/>
            <a:ext cx="1839721" cy="258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AutoShape 2" descr="Дошкольник и труд. Теория и методика трудового воспитания. Пособие для педагогов дошкольных учреждений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r-3.ozone.ru/s3/multimedia-o/wc1000/66548921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C:\Users\Admin\AppData\Local\Packages\Microsoft.Windows.Photos_8wekyb3d8bbwe\TempState\ShareServiceTempFolder\6654892164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093343">
            <a:off x="4323344" y="4161429"/>
            <a:ext cx="1761838" cy="2581200"/>
          </a:xfrm>
          <a:prstGeom prst="rect">
            <a:avLst/>
          </a:prstGeom>
          <a:noFill/>
        </p:spPr>
      </p:pic>
      <p:pic>
        <p:nvPicPr>
          <p:cNvPr id="1032" name="Picture 8" descr="https://sun9-77.userapi.com/impf/ayQgiDi_VxfHu964cwuPKVa3kJJAmlgK3rxFeg/2RnT-nKz7vM.jpg?size=250x368&amp;quality=96&amp;sign=3a495a729d879e58de49298c95d8d9b3&amp;type=albu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43570" y="3929066"/>
            <a:ext cx="1753533" cy="2581200"/>
          </a:xfrm>
          <a:prstGeom prst="rect">
            <a:avLst/>
          </a:prstGeom>
          <a:noFill/>
        </p:spPr>
      </p:pic>
      <p:pic>
        <p:nvPicPr>
          <p:cNvPr id="1034" name="Picture 10" descr="https://www.koob.ru/foto/book/5238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53163">
            <a:off x="7125354" y="4047246"/>
            <a:ext cx="1683391" cy="25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976" y="0"/>
            <a:ext cx="9105024" cy="6301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СОЦИАЛЬНО-КОММУНИКАТИВНОЕ РАЗВИТИЕ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26" name="AutoShape 2" descr="Дошкольник и труд. Теория и методика трудового воспитания. Пособие для педагогов дошкольных учреждений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r-3.ozone.ru/s3/multimedia-o/wc1000/66548921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illustrators.ru/uploads/album_image/image/83598/IMG_075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https://img.flandosales.ru/images/products/1/5767/716453511/700-nw.jpg"/>
          <p:cNvPicPr>
            <a:picLocks noChangeAspect="1" noChangeArrowheads="1"/>
          </p:cNvPicPr>
          <p:nvPr/>
        </p:nvPicPr>
        <p:blipFill>
          <a:blip r:embed="rId2"/>
          <a:srcRect l="10390" r="11688"/>
          <a:stretch>
            <a:fillRect/>
          </a:stretch>
        </p:blipFill>
        <p:spPr bwMode="auto">
          <a:xfrm>
            <a:off x="3428992" y="1285860"/>
            <a:ext cx="2484780" cy="3188785"/>
          </a:xfrm>
          <a:prstGeom prst="rect">
            <a:avLst/>
          </a:prstGeom>
          <a:noFill/>
        </p:spPr>
      </p:pic>
      <p:pic>
        <p:nvPicPr>
          <p:cNvPr id="15374" name="Picture 14" descr="https://img-gorod.ru/27/114/2711434_deta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714356"/>
            <a:ext cx="2263371" cy="3240000"/>
          </a:xfrm>
          <a:prstGeom prst="rect">
            <a:avLst/>
          </a:prstGeom>
          <a:noFill/>
        </p:spPr>
      </p:pic>
      <p:pic>
        <p:nvPicPr>
          <p:cNvPr id="10" name="Picture 2" descr="https://cdn2.static1-sima-land.com/items/6012474/0/700-nw.jpg"/>
          <p:cNvPicPr>
            <a:picLocks noChangeAspect="1" noChangeArrowheads="1"/>
          </p:cNvPicPr>
          <p:nvPr/>
        </p:nvPicPr>
        <p:blipFill>
          <a:blip r:embed="rId4"/>
          <a:srcRect l="14085" r="13731"/>
          <a:stretch>
            <a:fillRect/>
          </a:stretch>
        </p:blipFill>
        <p:spPr bwMode="auto">
          <a:xfrm>
            <a:off x="6000760" y="3429000"/>
            <a:ext cx="2338759" cy="3240000"/>
          </a:xfrm>
          <a:prstGeom prst="rect">
            <a:avLst/>
          </a:prstGeom>
          <a:noFill/>
        </p:spPr>
      </p:pic>
      <p:pic>
        <p:nvPicPr>
          <p:cNvPr id="9" name="Picture 16" descr="https://avatars.mds.yandex.net/i?id=da120fc24011d038a4fc0f1c5c82cd10514941a9-8225379-images-thumbs&amp;ref=rim&amp;n=33&amp;w=200&amp;h=200"/>
          <p:cNvPicPr>
            <a:picLocks noChangeAspect="1" noChangeArrowheads="1"/>
          </p:cNvPicPr>
          <p:nvPr/>
        </p:nvPicPr>
        <p:blipFill>
          <a:blip r:embed="rId5"/>
          <a:srcRect l="15000" r="17499"/>
          <a:stretch>
            <a:fillRect/>
          </a:stretch>
        </p:blipFill>
        <p:spPr bwMode="auto">
          <a:xfrm>
            <a:off x="142844" y="714356"/>
            <a:ext cx="2187016" cy="3240000"/>
          </a:xfrm>
          <a:prstGeom prst="rect">
            <a:avLst/>
          </a:prstGeom>
          <a:noFill/>
        </p:spPr>
      </p:pic>
      <p:pic>
        <p:nvPicPr>
          <p:cNvPr id="11" name="Picture 2" descr="https://cdn2.static1-sima-land.com/items/6911896/0/700-nw.jpg"/>
          <p:cNvPicPr>
            <a:picLocks noChangeAspect="1" noChangeArrowheads="1"/>
          </p:cNvPicPr>
          <p:nvPr/>
        </p:nvPicPr>
        <p:blipFill>
          <a:blip r:embed="rId6"/>
          <a:srcRect l="14211" r="13157"/>
          <a:stretch>
            <a:fillRect/>
          </a:stretch>
        </p:blipFill>
        <p:spPr bwMode="auto">
          <a:xfrm>
            <a:off x="928662" y="3429000"/>
            <a:ext cx="2353275" cy="3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976" y="0"/>
            <a:ext cx="9105024" cy="6301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ПОЗНАВАТЕЛЬНОЕ РАЗВИТИЕ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26" name="AutoShape 2" descr="Дошкольник и труд. Теория и методика трудового воспитания. Пособие для педагогов дошкольных учреждений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r-3.ozone.ru/s3/multimedia-o/wc1000/66548921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https://img-gorod.ru/27/114/2711438_det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2525143" cy="3600000"/>
          </a:xfrm>
          <a:prstGeom prst="rect">
            <a:avLst/>
          </a:prstGeom>
          <a:noFill/>
        </p:spPr>
      </p:pic>
      <p:pic>
        <p:nvPicPr>
          <p:cNvPr id="9" name="Picture 6" descr="C:\Users\Admin\AppData\Local\Packages\Microsoft.Windows.Photos_8wekyb3d8bbwe\TempState\ShareServiceTempFolder\IMG_0756.jpeg"/>
          <p:cNvPicPr>
            <a:picLocks noChangeAspect="1" noChangeArrowheads="1"/>
          </p:cNvPicPr>
          <p:nvPr/>
        </p:nvPicPr>
        <p:blipFill>
          <a:blip r:embed="rId3" cstate="print"/>
          <a:srcRect l="7041" t="2528" r="8462" b="3930"/>
          <a:stretch>
            <a:fillRect/>
          </a:stretch>
        </p:blipFill>
        <p:spPr bwMode="auto">
          <a:xfrm>
            <a:off x="3643306" y="714356"/>
            <a:ext cx="2335135" cy="3600000"/>
          </a:xfrm>
          <a:prstGeom prst="rect">
            <a:avLst/>
          </a:prstGeom>
          <a:noFill/>
        </p:spPr>
      </p:pic>
      <p:pic>
        <p:nvPicPr>
          <p:cNvPr id="21508" name="Picture 4" descr="https://cdn.img-gorod.ru/nomenclature/29/561/2956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714356"/>
            <a:ext cx="2662452" cy="3600000"/>
          </a:xfrm>
          <a:prstGeom prst="rect">
            <a:avLst/>
          </a:prstGeom>
          <a:noFill/>
        </p:spPr>
      </p:pic>
      <p:pic>
        <p:nvPicPr>
          <p:cNvPr id="21510" name="Picture 6" descr="https://avatars.mds.yandex.net/get-mpic/5272727/img_id9020534575426451877.jpeg/orig"/>
          <p:cNvPicPr>
            <a:picLocks noChangeAspect="1" noChangeArrowheads="1"/>
          </p:cNvPicPr>
          <p:nvPr/>
        </p:nvPicPr>
        <p:blipFill>
          <a:blip r:embed="rId5" cstate="print"/>
          <a:srcRect l="3025" t="2263" r="3212" b="2689"/>
          <a:stretch>
            <a:fillRect/>
          </a:stretch>
        </p:blipFill>
        <p:spPr bwMode="auto">
          <a:xfrm>
            <a:off x="5357818" y="3643314"/>
            <a:ext cx="2258571" cy="3060000"/>
          </a:xfrm>
          <a:prstGeom prst="rect">
            <a:avLst/>
          </a:prstGeom>
          <a:noFill/>
        </p:spPr>
      </p:pic>
      <p:pic>
        <p:nvPicPr>
          <p:cNvPr id="21512" name="Picture 8" descr="https://content.img-gorod.ru/nomenclature/29/129/29129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3643314"/>
            <a:ext cx="2262526" cy="30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976" y="0"/>
            <a:ext cx="9105024" cy="6301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РАБОЧИЕ ТЕТРАДИ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26" name="AutoShape 2" descr="Дошкольник и труд. Теория и методика трудового воспитания. Пособие для педагогов дошкольных учреждений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r-3.ozone.ru/s3/multimedia-o/wc1000/66548921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 descr="https://optim.tildacdn.com/stor6234-3331-4561-a363-396262376664/-/format/webp/412233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1" y="785794"/>
            <a:ext cx="3990377" cy="2646000"/>
          </a:xfrm>
          <a:prstGeom prst="rect">
            <a:avLst/>
          </a:prstGeom>
          <a:noFill/>
        </p:spPr>
      </p:pic>
      <p:sp>
        <p:nvSpPr>
          <p:cNvPr id="22532" name="AutoShape 4" descr="https://optim.tildacdn.com/tild3566-6139-4237-b862-313766326139/-/format/webp/783___-_5-6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optim.tildacdn.com/tild3566-6139-4237-b862-313766326139/-/format/webp/783___-_5-6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https://optim.tildacdn.com/tild3566-6139-4237-b862-313766326139/-/format/webp/783___-_5-6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8" name="Picture 10" descr="https://www.ukazka.ru/img/g/uk8841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85794"/>
            <a:ext cx="2071702" cy="2799597"/>
          </a:xfrm>
          <a:prstGeom prst="rect">
            <a:avLst/>
          </a:prstGeom>
          <a:noFill/>
        </p:spPr>
      </p:pic>
      <p:pic>
        <p:nvPicPr>
          <p:cNvPr id="22540" name="Picture 12" descr="https://cdn1.ozone.ru/s3/multimedia-1/6407731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2111315" cy="2800800"/>
          </a:xfrm>
          <a:prstGeom prst="rect">
            <a:avLst/>
          </a:prstGeom>
          <a:noFill/>
        </p:spPr>
      </p:pic>
      <p:pic>
        <p:nvPicPr>
          <p:cNvPr id="22542" name="Picture 14" descr="https://optim.tildacdn.com/stor6437-3633-4165-b134-353332373436/-/format/webp/81093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857628"/>
            <a:ext cx="3987797" cy="2644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976" y="0"/>
            <a:ext cx="9105024" cy="6301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ХУДОЖЕСТВЕННО-ЭСТЕТИЧЕСКОЕ РАЗВИТИЕ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26" name="AutoShape 2" descr="Дошкольник и труд. Теория и методика трудового воспитания. Пособие для педагогов дошкольных учреждений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r-3.ozone.ru/s3/multimedia-o/wc1000/66548921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https://cdn2.static1-sima-land.com/items/6911896/0/700-nw.jpg"/>
          <p:cNvPicPr>
            <a:picLocks noChangeAspect="1" noChangeArrowheads="1"/>
          </p:cNvPicPr>
          <p:nvPr/>
        </p:nvPicPr>
        <p:blipFill>
          <a:blip r:embed="rId2"/>
          <a:srcRect l="14211" r="13157"/>
          <a:stretch>
            <a:fillRect/>
          </a:stretch>
        </p:blipFill>
        <p:spPr bwMode="auto">
          <a:xfrm>
            <a:off x="928662" y="785794"/>
            <a:ext cx="2000264" cy="2753973"/>
          </a:xfrm>
          <a:prstGeom prst="rect">
            <a:avLst/>
          </a:prstGeom>
          <a:noFill/>
        </p:spPr>
      </p:pic>
      <p:pic>
        <p:nvPicPr>
          <p:cNvPr id="17412" name="Picture 4" descr="https://yourbooks.fi/upload/iblock/982/9823766690ddaf2a11339a697b110c23.jpg"/>
          <p:cNvPicPr>
            <a:picLocks noChangeAspect="1" noChangeArrowheads="1"/>
          </p:cNvPicPr>
          <p:nvPr/>
        </p:nvPicPr>
        <p:blipFill>
          <a:blip r:embed="rId3"/>
          <a:srcRect l="13637" r="13636"/>
          <a:stretch>
            <a:fillRect/>
          </a:stretch>
        </p:blipFill>
        <p:spPr bwMode="auto">
          <a:xfrm>
            <a:off x="6143636" y="714356"/>
            <a:ext cx="2618182" cy="3600000"/>
          </a:xfrm>
          <a:prstGeom prst="rect">
            <a:avLst/>
          </a:prstGeom>
          <a:noFill/>
        </p:spPr>
      </p:pic>
      <p:pic>
        <p:nvPicPr>
          <p:cNvPr id="17414" name="Picture 6" descr="https://cdn.img-gorod.ru/nomenclature/27/114/2711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143116"/>
            <a:ext cx="2696902" cy="3600000"/>
          </a:xfrm>
          <a:prstGeom prst="rect">
            <a:avLst/>
          </a:prstGeom>
          <a:noFill/>
        </p:spPr>
      </p:pic>
      <p:sp>
        <p:nvSpPr>
          <p:cNvPr id="17418" name="AutoShape 10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2" name="Picture 14" descr="https://www.bookvoed.ru/files/1836/11/94/71/8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000372"/>
            <a:ext cx="2732401" cy="3600000"/>
          </a:xfrm>
          <a:prstGeom prst="rect">
            <a:avLst/>
          </a:prstGeom>
          <a:noFill/>
        </p:spPr>
      </p:pic>
      <p:pic>
        <p:nvPicPr>
          <p:cNvPr id="17424" name="Picture 16" descr="https://avatars.mds.yandex.net/i?id=da120fc24011d038a4fc0f1c5c82cd10514941a9-8225379-images-thumbs&amp;ref=rim&amp;n=33&amp;w=200&amp;h=200"/>
          <p:cNvPicPr>
            <a:picLocks noChangeAspect="1" noChangeArrowheads="1"/>
          </p:cNvPicPr>
          <p:nvPr/>
        </p:nvPicPr>
        <p:blipFill>
          <a:blip r:embed="rId6"/>
          <a:srcRect l="15000" r="17499"/>
          <a:stretch>
            <a:fillRect/>
          </a:stretch>
        </p:blipFill>
        <p:spPr bwMode="auto">
          <a:xfrm>
            <a:off x="7000892" y="3929066"/>
            <a:ext cx="1857388" cy="2751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976" y="0"/>
            <a:ext cx="9105024" cy="6301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ХУДОЖЕСТВЕННАЯ ЛИТЕРАТУРА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26" name="AutoShape 2" descr="Дошкольник и труд. Теория и методика трудового воспитания. Пособие для педагогов дошкольных учреждений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r-3.ozone.ru/s3/multimedia-o/wc1000/66548921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cdn.img-gorod.ru/nomenclature/27/114/27114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un9-65.userapi.com/impf/ebRn7wNQeVl-Fn9j54N1p3Mkqb4Ljt96nkyZYw/JmDaWZ5RiBY.jpg?size=220x287&amp;quality=96&amp;sign=88fce477e58d0e651b4b31fd80f2fe3c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primamediamts.servicecdn.ru/f/big/491/490913.jpg?10003fc1538757fb2ddbb6dcbae4cd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357297"/>
            <a:ext cx="3357586" cy="4531429"/>
          </a:xfrm>
          <a:prstGeom prst="rect">
            <a:avLst/>
          </a:prstGeom>
          <a:noFill/>
        </p:spPr>
      </p:pic>
      <p:pic>
        <p:nvPicPr>
          <p:cNvPr id="21506" name="Picture 2" descr="https://avatars.mds.yandex.net/i?id=66cb80c3afc1914727316afcaa277672b82034b0-9866669-images-thumbs&amp;ref=rim&amp;n=33&amp;w=153&amp;h=200"/>
          <p:cNvPicPr>
            <a:picLocks noChangeAspect="1" noChangeArrowheads="1"/>
          </p:cNvPicPr>
          <p:nvPr/>
        </p:nvPicPr>
        <p:blipFill>
          <a:blip r:embed="rId3"/>
          <a:srcRect l="5882"/>
          <a:stretch>
            <a:fillRect/>
          </a:stretch>
        </p:blipFill>
        <p:spPr bwMode="auto">
          <a:xfrm>
            <a:off x="357158" y="3857628"/>
            <a:ext cx="1977404" cy="2746394"/>
          </a:xfrm>
          <a:prstGeom prst="rect">
            <a:avLst/>
          </a:prstGeom>
          <a:noFill/>
        </p:spPr>
      </p:pic>
      <p:pic>
        <p:nvPicPr>
          <p:cNvPr id="21508" name="Picture 4" descr="https://avatars.mds.yandex.net/i?id=a00933108c288862813dfc16cd171d3e3c320cd2-9848534-images-thumbs&amp;ref=rim&amp;n=33&amp;w=199&amp;h=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3929066"/>
            <a:ext cx="2714644" cy="2728285"/>
          </a:xfrm>
          <a:prstGeom prst="rect">
            <a:avLst/>
          </a:prstGeom>
          <a:noFill/>
        </p:spPr>
      </p:pic>
      <p:pic>
        <p:nvPicPr>
          <p:cNvPr id="21510" name="Picture 6" descr="https://unity1.ru/upload/iblock/2f7/2f7b1d19f9d883091175dbaee7282c2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642918"/>
            <a:ext cx="2195575" cy="3143272"/>
          </a:xfrm>
          <a:prstGeom prst="rect">
            <a:avLst/>
          </a:prstGeom>
          <a:noFill/>
        </p:spPr>
      </p:pic>
      <p:pic>
        <p:nvPicPr>
          <p:cNvPr id="21512" name="Picture 8" descr="Финансовые сказки в картинках для дошкольников"/>
          <p:cNvPicPr>
            <a:picLocks noChangeAspect="1" noChangeArrowheads="1"/>
          </p:cNvPicPr>
          <p:nvPr/>
        </p:nvPicPr>
        <p:blipFill>
          <a:blip r:embed="rId6"/>
          <a:srcRect l="4545" t="50000" r="65909" b="9091"/>
          <a:stretch>
            <a:fillRect/>
          </a:stretch>
        </p:blipFill>
        <p:spPr bwMode="auto">
          <a:xfrm>
            <a:off x="428596" y="785794"/>
            <a:ext cx="1928826" cy="2670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03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195</Words>
  <PresentationFormat>Экран (4:3)</PresentationFormat>
  <Paragraphs>36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«Обзор учебно-методической литературы по формированию основ финансовой грамотности и нравственно-трудового воспитания дошкольников»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«Использование технологии «Проблемные ситуации» как средство воспитания трудолюбия и формирования финансовой грамотности у дошкольников»</vt:lpstr>
      <vt:lpstr>«Алгоритмы и их использование в работе  с детьми дошкольного возраста»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«Формирование предпосылок финансовой грамотности у дошкольников посредством трудовой деятельности через КВН,  как форму работы с детьми»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учебно-методической литературы по формированию основ финансовой грамотности и нравственно-трудового воспитания дошкольников»</dc:title>
  <dc:creator>Admin</dc:creator>
  <cp:lastModifiedBy>Admin</cp:lastModifiedBy>
  <cp:revision>56</cp:revision>
  <dcterms:created xsi:type="dcterms:W3CDTF">2024-02-08T02:34:04Z</dcterms:created>
  <dcterms:modified xsi:type="dcterms:W3CDTF">2024-02-15T07:36:51Z</dcterms:modified>
</cp:coreProperties>
</file>