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A7FCF-C9AE-4459-A77D-F301FCD3C52C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5ECEA-C4F1-4B73-83E3-ADE39FF67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8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5ECEA-C4F1-4B73-83E3-ADE39FF671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5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5ECEA-C4F1-4B73-83E3-ADE39FF671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18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5ECEA-C4F1-4B73-83E3-ADE39FF671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44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5ECEA-C4F1-4B73-83E3-ADE39FF671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500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5ECEA-C4F1-4B73-83E3-ADE39FF671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5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5ECEA-C4F1-4B73-83E3-ADE39FF671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7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5ECEA-C4F1-4B73-83E3-ADE39FF671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86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5ECEA-C4F1-4B73-83E3-ADE39FF671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01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5ECEA-C4F1-4B73-83E3-ADE39FF671B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8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769D1-1762-2AF5-78B1-CD1AA0238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DCBD3E-C801-88CD-8AD4-670D29179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A6C19-1E62-6A4D-BC42-3189694F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87B-C470-4FFC-9CA6-6711985FA1CE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F2C71-5735-6035-8E85-2BEF6744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A3D80-BB94-632C-B292-27E36748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1CDF-BBC1-47E0-A160-0F0A9364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0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1289D-5788-CBB7-0F36-3C2A2AE3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73CA18-FAA7-0C16-7F96-E5A6D0417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7A98-4A6C-F35F-F988-631DA88A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87B-C470-4FFC-9CA6-6711985FA1CE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3C04BB-EE68-D516-ED99-C4919640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222761-FEF3-A007-66FD-C334D5C2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1CDF-BBC1-47E0-A160-0F0A9364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2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AF1B-8005-E7FC-3CAD-7A36E5EBD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72D0A-F9ED-D525-B45B-049FF44A1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B3516A-D967-E35F-99EE-31774B14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87B-C470-4FFC-9CA6-6711985FA1CE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41C074-391D-0B91-6388-C575DADC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367A95-543C-5CB8-6980-0F638EB9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1CDF-BBC1-47E0-A160-0F0A9364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3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CDA45-9C3E-3EB9-65D3-B4A53076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18A898-8498-7B4A-929C-74FA76D89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E1BE80-E21D-6050-6529-6D71ED10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87B-C470-4FFC-9CA6-6711985FA1CE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7DE315-59AC-F762-B9F5-5F6AA80D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EF382-69FB-30E8-9235-1FB5685E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1CDF-BBC1-47E0-A160-0F0A9364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3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FEEA6-0069-B83C-C8A2-3988EFCC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AF256-E062-D08C-B079-CBE54568C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C11055-3C8F-0E6E-A015-969A82AD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87B-C470-4FFC-9CA6-6711985FA1CE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ECAAF4-5B84-D65C-D25D-AC0BFDC5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646B50-FC92-F4AF-1A68-5FEA6494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1CDF-BBC1-47E0-A160-0F0A9364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8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C4155-853B-49EA-9179-C8920CCE1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D2374C-4266-B1AE-93C1-3358EA7A7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9E756E-28EF-25AD-777C-47D2923F0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E7EA5-819F-0434-79A7-F0AEBF9C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87B-C470-4FFC-9CA6-6711985FA1CE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843BA3-627C-69C9-ABA8-62C5127F8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F2E194-5E6B-2711-AA44-4FBEDA38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1CDF-BBC1-47E0-A160-0F0A9364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0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278CC-15AC-6212-DE17-27F5E2DE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0A3EA6-7A0B-496C-4C36-DA040DFA4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218C95-2E25-B713-5AA6-2C603E79F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59C5EA-DAEB-5734-5CB3-A1F5F417E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B3F3B1-4E7F-3ACA-9736-A24F524BF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552E80-71A9-C643-CFD0-B74A9F5C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87B-C470-4FFC-9CA6-6711985FA1CE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58474C-3DFF-5672-003C-B452B0D9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D38BC4-F987-7677-2A49-961D19E9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1CDF-BBC1-47E0-A160-0F0A9364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3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0F9B2-E191-C4FA-AD94-399C527F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FE8FF-D78D-F408-F1DD-919A752F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87B-C470-4FFC-9CA6-6711985FA1CE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1B9FE2-67B9-72D8-FED5-54AE84E5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5C65E1-3840-ADD9-5C73-74BAC5D5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1CDF-BBC1-47E0-A160-0F0A9364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1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F406D9-6523-2ED9-B0A7-6677FBE1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87B-C470-4FFC-9CA6-6711985FA1CE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67449C-9B8F-F032-169D-E8F4EA5A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0A159B-58B3-4D38-AA99-8BDC42DD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1CDF-BBC1-47E0-A160-0F0A9364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2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F744D-2697-3445-14D0-89A3C854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041F43-E526-C3EB-B91D-B98DE924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BEE693-4545-6626-2BCC-ADC15B24F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853FA7-89C5-FF19-ADE4-6CC8EB3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87B-C470-4FFC-9CA6-6711985FA1CE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98E03D-C9DE-FB3A-5141-64BEE6C1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36F0E-DF3E-DA0C-4B6C-F1CB1D8A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1CDF-BBC1-47E0-A160-0F0A9364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6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F087C-921C-7EEF-0068-8E3BEEC7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EB118C-D0F4-33F9-1DA7-3490E2E6A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B37B95-65CA-2DAC-77A5-3B085A057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76E1E6-47AC-E037-D0BF-7D7A4576B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87B-C470-4FFC-9CA6-6711985FA1CE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C81955-4176-6681-31A7-70AB2802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856CB1-1906-4D3A-2BD3-C251BA19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1CDF-BBC1-47E0-A160-0F0A9364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6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13306-90E6-5BDF-8E79-41E06B5F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7956C-1D8C-AC3E-5878-EBAA17813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49D05E-8D08-BE57-25AB-BABF2AA6E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4B787B-C470-4FFC-9CA6-6711985FA1CE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1BD5B-0EEF-9782-83B7-D76CCFBA2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040E04-9767-B13C-B8E3-CA3EAE4FC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1A1CDF-BBC1-47E0-A160-0F0A93646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2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793BC-8C32-5503-2AB6-CF2BAFD4E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25032"/>
            <a:ext cx="11887199" cy="4583575"/>
          </a:xfrm>
        </p:spPr>
        <p:txBody>
          <a:bodyPr>
            <a:normAutofit/>
          </a:bodyPr>
          <a:lstStyle/>
          <a:p>
            <a:r>
              <a:rPr lang="ru-RU" sz="40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ПОРЯДОК ПОДАЧИ ЗАЯВЛЕНИЙ </a:t>
            </a:r>
            <a:br>
              <a:rPr lang="ru-RU" sz="40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40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О ПОСТАНОВКЕ ДЕТЕЙ НА УЧЕТ </a:t>
            </a:r>
            <a:br>
              <a:rPr lang="ru-RU" sz="40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40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ДЛЯ ПРЕДОСТАВЛЕНИЯ МЕСТ </a:t>
            </a:r>
            <a:br>
              <a:rPr lang="ru-RU" sz="40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40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В ДОШКОЛЬНЫХ ОБРАЗОВАТЕЛЬНЫХ</a:t>
            </a:r>
            <a:br>
              <a:rPr lang="ru-RU" sz="4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40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ОРГАНИЗАЦИЯХ</a:t>
            </a:r>
            <a:br>
              <a:rPr lang="ru-RU" sz="48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4076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A6F3F5-A27A-067B-BECB-B9EE58681877}"/>
              </a:ext>
            </a:extLst>
          </p:cNvPr>
          <p:cNvSpPr txBox="1"/>
          <p:nvPr/>
        </p:nvSpPr>
        <p:spPr>
          <a:xfrm>
            <a:off x="694480" y="708732"/>
            <a:ext cx="1094000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СПОСОБЫ ПОДАЧИ ЗАЯВЛЕНИЯ:</a:t>
            </a:r>
          </a:p>
          <a:p>
            <a:br>
              <a:rPr lang="ru-RU" sz="36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3200" i="0" dirty="0">
                <a:solidFill>
                  <a:srgbClr val="FFFFFF"/>
                </a:solidFill>
                <a:effectLst/>
                <a:latin typeface="Wingdings" panose="05000000000000000000" pitchFamily="2" charset="2"/>
              </a:rPr>
              <a:t> </a:t>
            </a:r>
            <a:r>
              <a:rPr lang="ru-RU" sz="32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Через портал Госуслуги;</a:t>
            </a:r>
            <a:br>
              <a:rPr lang="ru-RU" sz="32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3200" i="0" dirty="0">
                <a:solidFill>
                  <a:srgbClr val="FFFFFF"/>
                </a:solidFill>
                <a:effectLst/>
                <a:latin typeface="Wingdings" panose="05000000000000000000" pitchFamily="2" charset="2"/>
              </a:rPr>
              <a:t> </a:t>
            </a:r>
            <a:r>
              <a:rPr lang="ru-RU" sz="32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В многофункциональном центре (МФЦ).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82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id="{6424C097-625D-DB31-A50B-081C3BEC4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5908" b="11561"/>
          <a:stretch/>
        </p:blipFill>
        <p:spPr>
          <a:xfrm>
            <a:off x="163134" y="416689"/>
            <a:ext cx="11862684" cy="566002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077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A75620-03B7-BC18-3B64-20ABE3E3A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1899"/>
          <a:stretch/>
        </p:blipFill>
        <p:spPr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231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снимок экрана, Операционная система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B18BD66E-1243-48D8-4225-098C80A42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r="480"/>
          <a:stretch/>
        </p:blipFill>
        <p:spPr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475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07D0F2-096E-589A-023F-4399ACF8CCC2}"/>
              </a:ext>
            </a:extLst>
          </p:cNvPr>
          <p:cNvSpPr txBox="1"/>
          <p:nvPr/>
        </p:nvSpPr>
        <p:spPr>
          <a:xfrm>
            <a:off x="266218" y="83149"/>
            <a:ext cx="1169043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Следуйте инструкциям на сайте. В формах необходимо указать свои данные и прикрепить фото документов. Каждый скан документа должен хорошо читаться, все буквы и цифры должны быть хорошо различимы. </a:t>
            </a:r>
          </a:p>
          <a:p>
            <a:pPr algn="ctr"/>
            <a:r>
              <a:rPr lang="ru-RU" sz="24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Не допускаются исправления текста, штрихование, выделения, осветление и т.д.</a:t>
            </a:r>
            <a:b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 descr="Изображение выглядит как текст, снимок экрана, веб-страница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6A077DF6-F6F0-7698-ADAA-C06C0FD98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494"/>
            <a:ext cx="12192000" cy="50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9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52F770-E2A5-68AC-C39A-BF6CE3C8DEE5}"/>
              </a:ext>
            </a:extLst>
          </p:cNvPr>
          <p:cNvSpPr txBox="1"/>
          <p:nvPr/>
        </p:nvSpPr>
        <p:spPr>
          <a:xfrm>
            <a:off x="127322" y="155417"/>
            <a:ext cx="12064678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Постановка на учет детей для предоставления мест в дошкольных образовательных организациях через МФЦ</a:t>
            </a:r>
          </a:p>
          <a:p>
            <a:br>
              <a:rPr lang="ru-RU" sz="32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Чтобы воспользоваться услугами МФЦ рекомендуется заранее записаться на прием. </a:t>
            </a:r>
          </a:p>
          <a:p>
            <a: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Также можно прийти в отделение МФЦ в любой момент рабочего времени, попав </a:t>
            </a:r>
          </a:p>
          <a:p>
            <a: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к специалисту в порядке живой очереди.</a:t>
            </a:r>
            <a:b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Многофункционального центра предоставления государственных и муниципальных услуг прием заявителей осуществляется по адресу:</a:t>
            </a:r>
            <a:b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Россия, 682641, Хабаровский край, Амурский муниципальный район, г. Амурск, </a:t>
            </a:r>
          </a:p>
          <a:p>
            <a: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ул. Амурская, д. 8</a:t>
            </a:r>
            <a:b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Электронный адрес: </a:t>
            </a:r>
            <a:r>
              <a:rPr lang="en-US" sz="24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mfc27.ru</a:t>
            </a:r>
            <a:br>
              <a:rPr lang="ru-RU" sz="2400" i="0" dirty="0">
                <a:solidFill>
                  <a:srgbClr val="0D2E46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Справочный телефон: 8 (42142) 99-650.</a:t>
            </a:r>
            <a:b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График работы и часы приема:</a:t>
            </a:r>
          </a:p>
          <a:p>
            <a: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Вторник, среда, четверг, суббота - с 10:00 до 18:00 (перерыв с 13:00 до 14:00)</a:t>
            </a:r>
          </a:p>
          <a:p>
            <a: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Пятница - с 11:00 до 18:00 (перерыв с 13:00 до 14:00)</a:t>
            </a:r>
          </a:p>
          <a:p>
            <a: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Воскресенье, понедельник - выходной</a:t>
            </a:r>
            <a:br>
              <a:rPr lang="ru-RU" sz="24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38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CE149D-DB49-DE26-CED2-9B2AA5B081BE}"/>
              </a:ext>
            </a:extLst>
          </p:cNvPr>
          <p:cNvSpPr txBox="1"/>
          <p:nvPr/>
        </p:nvSpPr>
        <p:spPr>
          <a:xfrm>
            <a:off x="300942" y="301148"/>
            <a:ext cx="117348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Для постановки ребенка на учет в МФЦ с собой на прием необходимо иметь следующие документы:</a:t>
            </a:r>
          </a:p>
          <a:p>
            <a:endParaRPr lang="ru-RU" sz="3200" i="0" dirty="0">
              <a:solidFill>
                <a:srgbClr val="FFFFFF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i="0" dirty="0">
                <a:solidFill>
                  <a:srgbClr val="FFFFFF"/>
                </a:solidFill>
                <a:effectLst/>
                <a:latin typeface="Wingdings" panose="05000000000000000000" pitchFamily="2" charset="2"/>
              </a:rPr>
              <a:t> </a:t>
            </a:r>
            <a: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Документ, удостоверяющий личность заявителя;</a:t>
            </a:r>
            <a:b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i="0" dirty="0">
                <a:solidFill>
                  <a:srgbClr val="FFFFFF"/>
                </a:solidFill>
                <a:effectLst/>
                <a:latin typeface="Wingdings" panose="05000000000000000000" pitchFamily="2" charset="2"/>
              </a:rPr>
              <a:t> </a:t>
            </a:r>
            <a: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Документ, подтверждающий право заявителя на пребывание в Российской Федерации, документ(-ы), удостоверяющий(е) личность ребенка и подтверждающий(е) законность представления прав ребенка </a:t>
            </a:r>
          </a:p>
          <a:p>
            <a: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(для заявителя - иностранного гражданина либо лица без гражданства);</a:t>
            </a:r>
            <a:b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i="0" dirty="0">
                <a:solidFill>
                  <a:srgbClr val="FFFFFF"/>
                </a:solidFill>
                <a:effectLst/>
                <a:latin typeface="Wingdings" panose="05000000000000000000" pitchFamily="2" charset="2"/>
              </a:rPr>
              <a:t> </a:t>
            </a:r>
            <a: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Документ, подтверждающий установление опеки (при необходимости);</a:t>
            </a:r>
            <a:b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i="0" dirty="0">
                <a:solidFill>
                  <a:srgbClr val="FFFFFF"/>
                </a:solidFill>
                <a:effectLst/>
                <a:latin typeface="Wingdings" panose="05000000000000000000" pitchFamily="2" charset="2"/>
              </a:rPr>
              <a:t> </a:t>
            </a:r>
            <a: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Документ психолого-медико-педагогической комиссии (при необходимости);</a:t>
            </a:r>
            <a:b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i="0" dirty="0">
                <a:solidFill>
                  <a:srgbClr val="FFFFFF"/>
                </a:solidFill>
                <a:effectLst/>
                <a:latin typeface="Wingdings" panose="05000000000000000000" pitchFamily="2" charset="2"/>
              </a:rPr>
              <a:t> </a:t>
            </a:r>
            <a: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Документ, подтверждающий потребность в обучении в группе оздоровительной направленности</a:t>
            </a:r>
            <a:b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(при необходимости);</a:t>
            </a:r>
            <a:b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i="0" dirty="0">
                <a:solidFill>
                  <a:srgbClr val="FFFFFF"/>
                </a:solidFill>
                <a:effectLst/>
                <a:latin typeface="Wingdings" panose="05000000000000000000" pitchFamily="2" charset="2"/>
              </a:rPr>
              <a:t> </a:t>
            </a:r>
            <a: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Документ, подтверждающий наличие права на специальные меры поддержки (гарантии) отдельных категорий граждан и их семей (при необходимости);</a:t>
            </a:r>
            <a:b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i="0" dirty="0">
                <a:solidFill>
                  <a:srgbClr val="FFFFFF"/>
                </a:solidFill>
                <a:effectLst/>
                <a:latin typeface="Wingdings" panose="05000000000000000000" pitchFamily="2" charset="2"/>
              </a:rPr>
              <a:t> </a:t>
            </a:r>
            <a: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Документ, содержащий сведения о месте пребывания, месте фактического проживания ребенка (при отсутствии свидетельства о регистрации ребенка по месту жительства или по месту пребывания на закрепленной территории).</a:t>
            </a:r>
            <a:b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br>
              <a:rPr lang="ru-RU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i="0" dirty="0">
                <a:solidFill>
                  <a:srgbClr val="FFFFFF"/>
                </a:solidFill>
                <a:effectLst/>
                <a:latin typeface="Wingdings" panose="05000000000000000000" pitchFamily="2" charset="2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46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954E55-5F61-5BDA-43B6-67D67A26DB83}"/>
              </a:ext>
            </a:extLst>
          </p:cNvPr>
          <p:cNvSpPr txBox="1"/>
          <p:nvPr/>
        </p:nvSpPr>
        <p:spPr>
          <a:xfrm>
            <a:off x="416688" y="659540"/>
            <a:ext cx="11644132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Получить информацию по вопросам постановки на учет и направлению детей в образовательные организации, реализующие образовательные программы дошкольного образования на территории Амурского муниципального района Вы можете по адресу:</a:t>
            </a:r>
          </a:p>
          <a:p>
            <a:br>
              <a:rPr lang="ru-RU" sz="28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i="0" dirty="0">
                <a:solidFill>
                  <a:srgbClr val="FFFFFF"/>
                </a:solidFill>
                <a:effectLst/>
                <a:latin typeface="Wingdings" panose="05000000000000000000" pitchFamily="2" charset="2"/>
              </a:rPr>
              <a:t> </a:t>
            </a:r>
            <a: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Россия, 647000, Хабаровский край, Амурский муниципальный район, г. Амурск, </a:t>
            </a:r>
          </a:p>
          <a:p>
            <a: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пр-кт. </a:t>
            </a:r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</a:rPr>
              <a:t>Комсомольский</a:t>
            </a:r>
            <a: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, д. 2 а.</a:t>
            </a:r>
            <a:b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Электронный адрес: </a:t>
            </a:r>
            <a:r>
              <a:rPr lang="en-US" sz="2000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upramr.ucoz.ru</a:t>
            </a:r>
            <a:endParaRPr lang="ru-RU" sz="2000" i="0" u="sng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Кабинет 2.</a:t>
            </a:r>
            <a:b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График работы:</a:t>
            </a:r>
            <a:b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понедельник – пятница – с 09:00 до 16:45;</a:t>
            </a:r>
            <a:b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Прием граждан осуществляется каждый четверг по предварительной записи</a:t>
            </a:r>
            <a: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.</a:t>
            </a:r>
            <a:b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Запись осуществляется по телефону: 8 (42142) 99-8-21;</a:t>
            </a:r>
            <a:b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Время перерыва на обед – с 13:00 до 14:00.</a:t>
            </a:r>
            <a:br>
              <a:rPr lang="ru-RU" sz="20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498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515</Words>
  <Application>Microsoft Office PowerPoint</Application>
  <PresentationFormat>Широкоэкранный</PresentationFormat>
  <Paragraphs>30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Wingdings</vt:lpstr>
      <vt:lpstr>Тема Office</vt:lpstr>
      <vt:lpstr>ПОРЯДОК ПОДАЧИ ЗАЯВЛЕНИЙ  О ПОСТАНОВКЕ ДЕТЕЙ НА УЧЕТ  ДЛЯ ПРЕДОСТАВЛЕНИЯ МЕСТ  В ДОШКОЛЬНЫХ ОБРАЗОВАТЕЛЬНЫХ ОРГАНИЗАЦИЯХ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Булд Александр</dc:creator>
  <cp:lastModifiedBy>Булд Александр</cp:lastModifiedBy>
  <cp:revision>32</cp:revision>
  <dcterms:created xsi:type="dcterms:W3CDTF">2024-07-31T00:00:21Z</dcterms:created>
  <dcterms:modified xsi:type="dcterms:W3CDTF">2024-07-31T01:57:10Z</dcterms:modified>
</cp:coreProperties>
</file>