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9" r:id="rId2"/>
    <p:sldId id="338" r:id="rId3"/>
    <p:sldId id="266" r:id="rId4"/>
    <p:sldId id="337" r:id="rId5"/>
    <p:sldId id="331" r:id="rId6"/>
    <p:sldId id="303" r:id="rId7"/>
    <p:sldId id="304" r:id="rId8"/>
    <p:sldId id="332" r:id="rId9"/>
    <p:sldId id="323" r:id="rId10"/>
    <p:sldId id="333" r:id="rId11"/>
    <p:sldId id="334" r:id="rId12"/>
    <p:sldId id="335" r:id="rId13"/>
    <p:sldId id="305" r:id="rId14"/>
    <p:sldId id="320" r:id="rId15"/>
    <p:sldId id="329" r:id="rId16"/>
    <p:sldId id="327" r:id="rId17"/>
    <p:sldId id="328" r:id="rId18"/>
    <p:sldId id="336" r:id="rId19"/>
    <p:sldId id="314" r:id="rId20"/>
    <p:sldId id="330" r:id="rId21"/>
    <p:sldId id="289" r:id="rId22"/>
    <p:sldId id="31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38" autoAdjust="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991D-0FA8-44C7-8D53-FF2451127EE5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57FCA-CE9F-4121-A40D-C1DF7E192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57FCA-CE9F-4121-A40D-C1DF7E1927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57FCA-CE9F-4121-A40D-C1DF7E19277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57FCA-CE9F-4121-A40D-C1DF7E19277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57FCA-CE9F-4121-A40D-C1DF7E19277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4" y="274639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3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26" Type="http://schemas.openxmlformats.org/officeDocument/2006/relationships/image" Target="../media/image39.jpe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5" Type="http://schemas.openxmlformats.org/officeDocument/2006/relationships/image" Target="../media/image38.jpeg"/><Relationship Id="rId2" Type="http://schemas.openxmlformats.org/officeDocument/2006/relationships/image" Target="../media/image1.jpe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29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24" Type="http://schemas.openxmlformats.org/officeDocument/2006/relationships/image" Target="../media/image37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jpeg"/><Relationship Id="rId28" Type="http://schemas.openxmlformats.org/officeDocument/2006/relationships/image" Target="../media/image41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5.jpeg"/><Relationship Id="rId27" Type="http://schemas.openxmlformats.org/officeDocument/2006/relationships/image" Target="../media/image40.jpeg"/><Relationship Id="rId30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1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png"/><Relationship Id="rId9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-91687"/>
            <a:ext cx="9144000" cy="68907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7858180" cy="28575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«Реализация идей интеграции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логико-математическом развитии дошкольников»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285720" y="357166"/>
            <a:ext cx="8501122" cy="57150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7315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Детский сад № 14 г. Амурска Амурского муниципального района 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Хабаровского края 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2797"/>
            <a:ext cx="9144000" cy="689079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424936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Ассоциативные игры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связывание образного и логического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мышления, дают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толчок для повышения интеллектуального развития дошкольников, расширение словарного запаса, развитие математической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речи).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«Поле чудес»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цветовых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ассоциаций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закрепление цвета).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«Подбери по размеру»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(закрепление размера предметов).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«Установление связей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крыша, морковь,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пирамидка,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летающий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змей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треугольник; тарелка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мяч, солнце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круг;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море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глубоко, лужа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мелко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спать –ночь, обедать -день, </a:t>
            </a: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ночь-темно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зарядка-утро,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колесо - круг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зима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холод,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небо - высоко,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яма -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внизу,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число 2 – руки (ноги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глаза).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 загаданное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горная дорога + сумка +…змея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(у змеи есть кожа и она ползет, извиваясь)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- небо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белый сугроб, круг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(снежинка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- круг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машина,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дорога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колесо)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- лето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дача,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овальный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огурец)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-91687"/>
            <a:ext cx="9144000" cy="6890797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357166"/>
          <a:ext cx="3000396" cy="2807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94"/>
                <a:gridCol w="1000132"/>
                <a:gridCol w="1071570"/>
              </a:tblGrid>
              <a:tr h="93764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1   1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91796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952265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14356"/>
            <a:ext cx="792088" cy="327599"/>
          </a:xfrm>
          <a:prstGeom prst="rect">
            <a:avLst/>
          </a:prstGeom>
          <a:noFill/>
        </p:spPr>
      </p:pic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t="9823" b="20393"/>
          <a:stretch>
            <a:fillRect/>
          </a:stretch>
        </p:blipFill>
        <p:spPr bwMode="auto">
          <a:xfrm>
            <a:off x="1428728" y="2428868"/>
            <a:ext cx="926042" cy="504056"/>
          </a:xfrm>
          <a:prstGeom prst="rect">
            <a:avLst/>
          </a:prstGeom>
          <a:noFill/>
        </p:spPr>
      </p:pic>
      <p:pic>
        <p:nvPicPr>
          <p:cNvPr id="17414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16242" t="19338" r="20267" b="27437"/>
          <a:stretch>
            <a:fillRect/>
          </a:stretch>
        </p:blipFill>
        <p:spPr bwMode="auto">
          <a:xfrm>
            <a:off x="2428860" y="1500174"/>
            <a:ext cx="917435" cy="576064"/>
          </a:xfrm>
          <a:prstGeom prst="rect">
            <a:avLst/>
          </a:prstGeom>
          <a:noFill/>
        </p:spPr>
      </p:pic>
      <p:pic>
        <p:nvPicPr>
          <p:cNvPr id="17416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 b="13061"/>
          <a:stretch>
            <a:fillRect/>
          </a:stretch>
        </p:blipFill>
        <p:spPr bwMode="auto">
          <a:xfrm>
            <a:off x="500034" y="2357430"/>
            <a:ext cx="745431" cy="648072"/>
          </a:xfrm>
          <a:prstGeom prst="rect">
            <a:avLst/>
          </a:prstGeom>
          <a:noFill/>
        </p:spPr>
      </p:pic>
      <p:pic>
        <p:nvPicPr>
          <p:cNvPr id="17418" name="Picture 10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484784"/>
            <a:ext cx="727503" cy="504056"/>
          </a:xfrm>
          <a:prstGeom prst="rect">
            <a:avLst/>
          </a:prstGeom>
          <a:noFill/>
        </p:spPr>
      </p:pic>
      <p:pic>
        <p:nvPicPr>
          <p:cNvPr id="17420" name="Picture 12" descr="Picture background"/>
          <p:cNvPicPr>
            <a:picLocks noChangeAspect="1" noChangeArrowheads="1"/>
          </p:cNvPicPr>
          <p:nvPr/>
        </p:nvPicPr>
        <p:blipFill>
          <a:blip r:embed="rId8" cstate="print"/>
          <a:srcRect r="58233"/>
          <a:stretch>
            <a:fillRect/>
          </a:stretch>
        </p:blipFill>
        <p:spPr bwMode="auto">
          <a:xfrm>
            <a:off x="2571736" y="500042"/>
            <a:ext cx="360037" cy="761996"/>
          </a:xfrm>
          <a:prstGeom prst="rect">
            <a:avLst/>
          </a:prstGeom>
          <a:noFill/>
        </p:spPr>
      </p:pic>
      <p:pic>
        <p:nvPicPr>
          <p:cNvPr id="17422" name="Picture 14" descr="Picture background"/>
          <p:cNvPicPr>
            <a:picLocks noChangeAspect="1" noChangeArrowheads="1"/>
          </p:cNvPicPr>
          <p:nvPr/>
        </p:nvPicPr>
        <p:blipFill>
          <a:blip r:embed="rId9" cstate="print"/>
          <a:srcRect l="18900" r="14951" b="24401"/>
          <a:stretch>
            <a:fillRect/>
          </a:stretch>
        </p:blipFill>
        <p:spPr bwMode="auto">
          <a:xfrm>
            <a:off x="2500298" y="2357430"/>
            <a:ext cx="756083" cy="648071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857883" y="428604"/>
          <a:ext cx="2738015" cy="2664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6"/>
                <a:gridCol w="857256"/>
                <a:gridCol w="1023503"/>
              </a:tblGrid>
              <a:tr h="86484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75571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104374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6929454" y="1428736"/>
            <a:ext cx="504056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4" name="Picture 16" descr="Picture backgrou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571480"/>
            <a:ext cx="648072" cy="648072"/>
          </a:xfrm>
          <a:prstGeom prst="rect">
            <a:avLst/>
          </a:prstGeom>
          <a:noFill/>
        </p:spPr>
      </p:pic>
      <p:pic>
        <p:nvPicPr>
          <p:cNvPr id="17426" name="Picture 18" descr="Picture background"/>
          <p:cNvPicPr>
            <a:picLocks noChangeAspect="1" noChangeArrowheads="1"/>
          </p:cNvPicPr>
          <p:nvPr/>
        </p:nvPicPr>
        <p:blipFill>
          <a:blip r:embed="rId11" cstate="print"/>
          <a:srcRect t="6960" r="51988" b="17034"/>
          <a:stretch>
            <a:fillRect/>
          </a:stretch>
        </p:blipFill>
        <p:spPr bwMode="auto">
          <a:xfrm>
            <a:off x="6072198" y="2214554"/>
            <a:ext cx="576064" cy="593521"/>
          </a:xfrm>
          <a:prstGeom prst="rect">
            <a:avLst/>
          </a:prstGeom>
          <a:noFill/>
        </p:spPr>
      </p:pic>
      <p:pic>
        <p:nvPicPr>
          <p:cNvPr id="17428" name="Picture 20" descr="Picture backgroun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2214554"/>
            <a:ext cx="599728" cy="599728"/>
          </a:xfrm>
          <a:prstGeom prst="rect">
            <a:avLst/>
          </a:prstGeom>
          <a:noFill/>
        </p:spPr>
      </p:pic>
      <p:sp>
        <p:nvSpPr>
          <p:cNvPr id="17430" name="AutoShape 22" descr="Picture background"/>
          <p:cNvSpPr>
            <a:spLocks noChangeAspect="1" noChangeArrowheads="1"/>
          </p:cNvSpPr>
          <p:nvPr/>
        </p:nvSpPr>
        <p:spPr bwMode="auto">
          <a:xfrm>
            <a:off x="155576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2" name="AutoShape 24" descr="Picture background"/>
          <p:cNvSpPr>
            <a:spLocks noChangeAspect="1" noChangeArrowheads="1"/>
          </p:cNvSpPr>
          <p:nvPr/>
        </p:nvSpPr>
        <p:spPr bwMode="auto">
          <a:xfrm>
            <a:off x="155576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4" name="Picture 26" descr="Picture background"/>
          <p:cNvPicPr>
            <a:picLocks noChangeAspect="1" noChangeArrowheads="1"/>
          </p:cNvPicPr>
          <p:nvPr/>
        </p:nvPicPr>
        <p:blipFill>
          <a:blip r:embed="rId13" cstate="print"/>
          <a:srcRect l="18484" r="18671"/>
          <a:stretch>
            <a:fillRect/>
          </a:stretch>
        </p:blipFill>
        <p:spPr bwMode="auto">
          <a:xfrm>
            <a:off x="7643834" y="2143116"/>
            <a:ext cx="725779" cy="825664"/>
          </a:xfrm>
          <a:prstGeom prst="rect">
            <a:avLst/>
          </a:prstGeom>
          <a:noFill/>
        </p:spPr>
      </p:pic>
      <p:pic>
        <p:nvPicPr>
          <p:cNvPr id="17436" name="Picture 28" descr="Picture background"/>
          <p:cNvPicPr>
            <a:picLocks noChangeAspect="1" noChangeArrowheads="1"/>
          </p:cNvPicPr>
          <p:nvPr/>
        </p:nvPicPr>
        <p:blipFill>
          <a:blip r:embed="rId14" cstate="print"/>
          <a:srcRect l="14175" r="16526"/>
          <a:stretch>
            <a:fillRect/>
          </a:stretch>
        </p:blipFill>
        <p:spPr bwMode="auto">
          <a:xfrm>
            <a:off x="7715272" y="1428736"/>
            <a:ext cx="640867" cy="576064"/>
          </a:xfrm>
          <a:prstGeom prst="rect">
            <a:avLst/>
          </a:prstGeom>
          <a:noFill/>
        </p:spPr>
      </p:pic>
      <p:pic>
        <p:nvPicPr>
          <p:cNvPr id="17438" name="Picture 30" descr="Picture backgroun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43636" y="1357298"/>
            <a:ext cx="476949" cy="546902"/>
          </a:xfrm>
          <a:prstGeom prst="rect">
            <a:avLst/>
          </a:prstGeom>
          <a:noFill/>
        </p:spPr>
      </p:pic>
      <p:pic>
        <p:nvPicPr>
          <p:cNvPr id="17440" name="Picture 32" descr="Picture backgroun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6578" y="571480"/>
            <a:ext cx="686553" cy="648072"/>
          </a:xfrm>
          <a:prstGeom prst="rect">
            <a:avLst/>
          </a:prstGeom>
          <a:noFill/>
        </p:spPr>
      </p:pic>
      <p:pic>
        <p:nvPicPr>
          <p:cNvPr id="17442" name="Picture 34" descr="Picture background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15272" y="571480"/>
            <a:ext cx="648072" cy="660174"/>
          </a:xfrm>
          <a:prstGeom prst="rect">
            <a:avLst/>
          </a:prstGeom>
          <a:noFill/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28662" y="3286124"/>
          <a:ext cx="3168353" cy="2952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1877"/>
                <a:gridCol w="927322"/>
                <a:gridCol w="1159154"/>
              </a:tblGrid>
              <a:tr h="940610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1094906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916812"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44" name="Picture 36" descr="Picture background"/>
          <p:cNvPicPr>
            <a:picLocks noChangeAspect="1" noChangeArrowheads="1"/>
          </p:cNvPicPr>
          <p:nvPr/>
        </p:nvPicPr>
        <p:blipFill>
          <a:blip r:embed="rId18" cstate="print"/>
          <a:srcRect l="10427" t="48402" r="72628" b="7806"/>
          <a:stretch>
            <a:fillRect/>
          </a:stretch>
        </p:blipFill>
        <p:spPr bwMode="auto">
          <a:xfrm>
            <a:off x="3214678" y="4357694"/>
            <a:ext cx="720082" cy="900103"/>
          </a:xfrm>
          <a:prstGeom prst="rect">
            <a:avLst/>
          </a:prstGeom>
          <a:noFill/>
        </p:spPr>
      </p:pic>
      <p:pic>
        <p:nvPicPr>
          <p:cNvPr id="24" name="Picture 36" descr="Picture background"/>
          <p:cNvPicPr>
            <a:picLocks noChangeAspect="1" noChangeArrowheads="1"/>
          </p:cNvPicPr>
          <p:nvPr/>
        </p:nvPicPr>
        <p:blipFill>
          <a:blip r:embed="rId18" cstate="print"/>
          <a:srcRect l="34368" t="31115" r="42170" b="48141"/>
          <a:stretch>
            <a:fillRect/>
          </a:stretch>
        </p:blipFill>
        <p:spPr bwMode="auto">
          <a:xfrm>
            <a:off x="1000100" y="3500438"/>
            <a:ext cx="864096" cy="432048"/>
          </a:xfrm>
          <a:prstGeom prst="rect">
            <a:avLst/>
          </a:prstGeom>
          <a:noFill/>
        </p:spPr>
      </p:pic>
      <p:pic>
        <p:nvPicPr>
          <p:cNvPr id="17446" name="Picture 38" descr="Picture background"/>
          <p:cNvPicPr>
            <a:picLocks noChangeAspect="1" noChangeArrowheads="1"/>
          </p:cNvPicPr>
          <p:nvPr/>
        </p:nvPicPr>
        <p:blipFill>
          <a:blip r:embed="rId1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142976" y="4286256"/>
            <a:ext cx="648074" cy="944046"/>
          </a:xfrm>
          <a:prstGeom prst="rect">
            <a:avLst/>
          </a:prstGeom>
          <a:noFill/>
        </p:spPr>
      </p:pic>
      <p:pic>
        <p:nvPicPr>
          <p:cNvPr id="17448" name="Picture 40" descr="Picture background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43108" y="3429000"/>
            <a:ext cx="575510" cy="576064"/>
          </a:xfrm>
          <a:prstGeom prst="rect">
            <a:avLst/>
          </a:prstGeom>
          <a:noFill/>
        </p:spPr>
      </p:pic>
      <p:pic>
        <p:nvPicPr>
          <p:cNvPr id="17450" name="Picture 42" descr="Picture background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143240" y="3429000"/>
            <a:ext cx="864095" cy="792088"/>
          </a:xfrm>
          <a:prstGeom prst="rect">
            <a:avLst/>
          </a:prstGeom>
          <a:noFill/>
        </p:spPr>
      </p:pic>
      <p:sp>
        <p:nvSpPr>
          <p:cNvPr id="17454" name="AutoShape 46" descr="Picture background"/>
          <p:cNvSpPr>
            <a:spLocks noChangeAspect="1" noChangeArrowheads="1"/>
          </p:cNvSpPr>
          <p:nvPr/>
        </p:nvSpPr>
        <p:spPr bwMode="auto">
          <a:xfrm>
            <a:off x="155576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56" name="Picture 48" descr="Picture background"/>
          <p:cNvPicPr>
            <a:picLocks noChangeAspect="1" noChangeArrowheads="1"/>
          </p:cNvPicPr>
          <p:nvPr/>
        </p:nvPicPr>
        <p:blipFill>
          <a:blip r:embed="rId22" cstate="print">
            <a:lum bright="-10000" contrast="20000"/>
          </a:blip>
          <a:srcRect l="27698" r="27677"/>
          <a:stretch>
            <a:fillRect/>
          </a:stretch>
        </p:blipFill>
        <p:spPr bwMode="auto">
          <a:xfrm>
            <a:off x="2214546" y="5429264"/>
            <a:ext cx="576060" cy="726125"/>
          </a:xfrm>
          <a:prstGeom prst="rect">
            <a:avLst/>
          </a:prstGeom>
          <a:noFill/>
        </p:spPr>
      </p:pic>
      <p:sp>
        <p:nvSpPr>
          <p:cNvPr id="17458" name="AutoShape 50" descr="Picture background"/>
          <p:cNvSpPr>
            <a:spLocks noChangeAspect="1" noChangeArrowheads="1"/>
          </p:cNvSpPr>
          <p:nvPr/>
        </p:nvSpPr>
        <p:spPr bwMode="auto">
          <a:xfrm>
            <a:off x="155576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60" name="Picture 52" descr="Picture background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14678" y="5357826"/>
            <a:ext cx="576064" cy="753571"/>
          </a:xfrm>
          <a:prstGeom prst="rect">
            <a:avLst/>
          </a:prstGeom>
          <a:noFill/>
        </p:spPr>
      </p:pic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5214942" y="3286124"/>
          <a:ext cx="3143272" cy="2987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757"/>
                <a:gridCol w="1105417"/>
                <a:gridCol w="990098"/>
              </a:tblGrid>
              <a:tr h="86409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110767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/>
                        <a:t>1</a:t>
                      </a:r>
                      <a:endParaRPr lang="ru-RU" sz="6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101580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" name="Picture 4" descr="Picture background"/>
          <p:cNvPicPr>
            <a:picLocks noChangeAspect="1" noChangeArrowheads="1"/>
          </p:cNvPicPr>
          <p:nvPr/>
        </p:nvPicPr>
        <p:blipFill>
          <a:blip r:embed="rId24" cstate="print"/>
          <a:srcRect l="16368" r="18161"/>
          <a:stretch>
            <a:fillRect/>
          </a:stretch>
        </p:blipFill>
        <p:spPr bwMode="auto">
          <a:xfrm>
            <a:off x="5500694" y="3357562"/>
            <a:ext cx="504056" cy="769889"/>
          </a:xfrm>
          <a:prstGeom prst="rect">
            <a:avLst/>
          </a:prstGeom>
          <a:noFill/>
        </p:spPr>
      </p:pic>
      <p:pic>
        <p:nvPicPr>
          <p:cNvPr id="35" name="Picture 20" descr="Picture background"/>
          <p:cNvPicPr>
            <a:picLocks noChangeAspect="1" noChangeArrowheads="1"/>
          </p:cNvPicPr>
          <p:nvPr/>
        </p:nvPicPr>
        <p:blipFill>
          <a:blip r:embed="rId25" cstate="print"/>
          <a:srcRect l="35333"/>
          <a:stretch>
            <a:fillRect/>
          </a:stretch>
        </p:blipFill>
        <p:spPr bwMode="auto">
          <a:xfrm>
            <a:off x="6429388" y="3429000"/>
            <a:ext cx="516978" cy="629142"/>
          </a:xfrm>
          <a:prstGeom prst="rect">
            <a:avLst/>
          </a:prstGeom>
          <a:noFill/>
        </p:spPr>
      </p:pic>
      <p:pic>
        <p:nvPicPr>
          <p:cNvPr id="36" name="Picture 6" descr="Picture background"/>
          <p:cNvPicPr>
            <a:picLocks noChangeAspect="1" noChangeArrowheads="1"/>
          </p:cNvPicPr>
          <p:nvPr/>
        </p:nvPicPr>
        <p:blipFill>
          <a:blip r:embed="rId26" cstate="print"/>
          <a:srcRect l="21638" r="20659"/>
          <a:stretch>
            <a:fillRect/>
          </a:stretch>
        </p:blipFill>
        <p:spPr bwMode="auto">
          <a:xfrm>
            <a:off x="7572396" y="3429000"/>
            <a:ext cx="673118" cy="648072"/>
          </a:xfrm>
          <a:prstGeom prst="rect">
            <a:avLst/>
          </a:prstGeom>
          <a:noFill/>
        </p:spPr>
      </p:pic>
      <p:pic>
        <p:nvPicPr>
          <p:cNvPr id="37" name="Picture 16" descr="Picture background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357818" y="4429132"/>
            <a:ext cx="792088" cy="576065"/>
          </a:xfrm>
          <a:prstGeom prst="rect">
            <a:avLst/>
          </a:prstGeom>
          <a:noFill/>
        </p:spPr>
      </p:pic>
      <p:pic>
        <p:nvPicPr>
          <p:cNvPr id="38" name="Picture 8" descr="Picture background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429256" y="5429264"/>
            <a:ext cx="720080" cy="685791"/>
          </a:xfrm>
          <a:prstGeom prst="rect">
            <a:avLst/>
          </a:prstGeom>
          <a:noFill/>
        </p:spPr>
      </p:pic>
      <p:pic>
        <p:nvPicPr>
          <p:cNvPr id="39" name="Picture 24" descr="Picture background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429520" y="4500570"/>
            <a:ext cx="864097" cy="576346"/>
          </a:xfrm>
          <a:prstGeom prst="rect">
            <a:avLst/>
          </a:prstGeom>
          <a:noFill/>
        </p:spPr>
      </p:pic>
      <p:pic>
        <p:nvPicPr>
          <p:cNvPr id="17462" name="Picture 54" descr="Picture background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429388" y="5357826"/>
            <a:ext cx="792088" cy="792088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286116" y="714356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Ассоциации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при изучении цифр, форм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-91687"/>
            <a:ext cx="9144000" cy="689079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8280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Упражнения на развитие мыслительной операции «Сравнение».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«Сравнение»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(плюс и минус, треугольник и квадрат,  прямоугольник и квадрат, прямоугольник и трапеция, знаки больше - меньше). 2+3,  8-3, 5+3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«Закончи предложение, выбрав наиболее подходящее слово»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(у треугольника всегда есть только…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четырехугольника всегда только…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фигуры  округлой формы ни…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планеты ….формы).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«Чего больше?»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(деревьев или берез, клубники или ягод, треугольников(кругов, многоугольников, овалов)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пятерок или цифр, высоких домов или строений)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797"/>
            <a:ext cx="9144000" cy="6890797"/>
          </a:xfrm>
          <a:prstGeom prst="rect">
            <a:avLst/>
          </a:prstGeom>
          <a:noFill/>
        </p:spPr>
      </p:pic>
      <p:sp>
        <p:nvSpPr>
          <p:cNvPr id="31752" name="AutoShape 8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2996952"/>
            <a:ext cx="74888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Математические задачки для дошкольников.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Логико-математические конструкции 1+1=2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692696"/>
          <a:ext cx="6936432" cy="2016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1512168"/>
                <a:gridCol w="2394012"/>
                <a:gridCol w="1734108"/>
              </a:tblGrid>
              <a:tr h="2016224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у  </a:t>
                      </a:r>
                      <a:r>
                        <a:rPr lang="ru-RU" dirty="0" smtClean="0"/>
                        <a:t> Миши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у Гриши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i.pinimg.com/736x/ca/bd/4f/cabd4f018f4cf788d1d277de13281c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10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1216565" cy="1499875"/>
          </a:xfrm>
          <a:prstGeom prst="rect">
            <a:avLst/>
          </a:prstGeom>
          <a:noFill/>
        </p:spPr>
      </p:pic>
      <p:sp>
        <p:nvSpPr>
          <p:cNvPr id="21516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2" name="AutoShape 1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4" name="AutoShape 2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6" name="AutoShape 2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196752"/>
            <a:ext cx="10801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Picture background"/>
          <p:cNvPicPr/>
          <p:nvPr/>
        </p:nvPicPr>
        <p:blipFill>
          <a:blip r:embed="rId5" cstate="print"/>
          <a:srcRect l="9169" t="3049" r="9754" b="5488"/>
          <a:stretch>
            <a:fillRect/>
          </a:stretch>
        </p:blipFill>
        <p:spPr bwMode="auto">
          <a:xfrm>
            <a:off x="3491880" y="908720"/>
            <a:ext cx="1584176" cy="166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26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124744"/>
            <a:ext cx="1512168" cy="1512168"/>
          </a:xfrm>
          <a:prstGeom prst="rect">
            <a:avLst/>
          </a:prstGeom>
          <a:noFill/>
        </p:spPr>
      </p:pic>
      <p:pic>
        <p:nvPicPr>
          <p:cNvPr id="21532" name="Picture 28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700808"/>
            <a:ext cx="864096" cy="864096"/>
          </a:xfrm>
          <a:prstGeom prst="rect">
            <a:avLst/>
          </a:prstGeom>
          <a:noFill/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3491880" y="692696"/>
            <a:ext cx="0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-91687"/>
            <a:ext cx="9144000" cy="6890797"/>
          </a:xfrm>
          <a:prstGeom prst="rect">
            <a:avLst/>
          </a:prstGeom>
          <a:noFill/>
        </p:spPr>
      </p:pic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 t="18519" b="22222"/>
          <a:stretch>
            <a:fillRect/>
          </a:stretch>
        </p:blipFill>
        <p:spPr bwMode="auto">
          <a:xfrm>
            <a:off x="467544" y="692696"/>
            <a:ext cx="2592288" cy="1152128"/>
          </a:xfrm>
          <a:prstGeom prst="rect">
            <a:avLst/>
          </a:prstGeom>
          <a:noFill/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51935" t="11765" r="4439" b="52941"/>
          <a:stretch>
            <a:fillRect/>
          </a:stretch>
        </p:blipFill>
        <p:spPr bwMode="auto">
          <a:xfrm>
            <a:off x="3995936" y="548680"/>
            <a:ext cx="2772308" cy="1584176"/>
          </a:xfrm>
          <a:prstGeom prst="rect">
            <a:avLst/>
          </a:prstGeom>
          <a:noFill/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4587" t="54494" r="52297" b="14366"/>
          <a:stretch>
            <a:fillRect/>
          </a:stretch>
        </p:blipFill>
        <p:spPr bwMode="auto">
          <a:xfrm>
            <a:off x="5292080" y="4509120"/>
            <a:ext cx="3156350" cy="1611754"/>
          </a:xfrm>
          <a:prstGeom prst="rect">
            <a:avLst/>
          </a:prstGeom>
          <a:noFill/>
        </p:spPr>
      </p:pic>
      <p:pic>
        <p:nvPicPr>
          <p:cNvPr id="7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4587" t="12975" r="52297" b="54588"/>
          <a:stretch>
            <a:fillRect/>
          </a:stretch>
        </p:blipFill>
        <p:spPr bwMode="auto">
          <a:xfrm>
            <a:off x="5508104" y="2276872"/>
            <a:ext cx="2952328" cy="1570387"/>
          </a:xfrm>
          <a:prstGeom prst="rect">
            <a:avLst/>
          </a:prstGeom>
          <a:noFill/>
        </p:spPr>
      </p:pic>
      <p:sp>
        <p:nvSpPr>
          <p:cNvPr id="1038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4725" t="55091" r="51488" b="3628"/>
          <a:stretch>
            <a:fillRect/>
          </a:stretch>
        </p:blipFill>
        <p:spPr bwMode="auto">
          <a:xfrm>
            <a:off x="2267744" y="4653136"/>
            <a:ext cx="2736304" cy="1422878"/>
          </a:xfrm>
          <a:prstGeom prst="rect">
            <a:avLst/>
          </a:prstGeom>
          <a:noFill/>
        </p:spPr>
      </p:pic>
      <p:pic>
        <p:nvPicPr>
          <p:cNvPr id="11" name="Picture 12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52015" t="55091" r="3729" b="3628"/>
          <a:stretch>
            <a:fillRect/>
          </a:stretch>
        </p:blipFill>
        <p:spPr bwMode="auto">
          <a:xfrm>
            <a:off x="539552" y="3429000"/>
            <a:ext cx="2659208" cy="1368152"/>
          </a:xfrm>
          <a:prstGeom prst="rect">
            <a:avLst/>
          </a:prstGeom>
          <a:noFill/>
        </p:spPr>
      </p:pic>
      <p:pic>
        <p:nvPicPr>
          <p:cNvPr id="12" name="Picture 12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4725" t="4283" r="51488" b="54436"/>
          <a:stretch>
            <a:fillRect/>
          </a:stretch>
        </p:blipFill>
        <p:spPr bwMode="auto">
          <a:xfrm>
            <a:off x="1835696" y="2204864"/>
            <a:ext cx="2592288" cy="134799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63888" y="36450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Ребусы.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-32796"/>
            <a:ext cx="9144000" cy="6890797"/>
          </a:xfrm>
          <a:prstGeom prst="rect">
            <a:avLst/>
          </a:prstGeom>
          <a:noFill/>
        </p:spPr>
      </p:pic>
      <p:sp>
        <p:nvSpPr>
          <p:cNvPr id="1536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6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71538" y="564357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небе солнце катится, да за тучку прячется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Только выйдет солнца круг – от него светло вокруг.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85786" y="500042"/>
          <a:ext cx="7215238" cy="500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619"/>
                <a:gridCol w="3607619"/>
              </a:tblGrid>
              <a:tr h="2500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00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" name="Picture 8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2433" t="17626" r="3860" b="23088"/>
          <a:stretch>
            <a:fillRect/>
          </a:stretch>
        </p:blipFill>
        <p:spPr bwMode="auto">
          <a:xfrm>
            <a:off x="1285852" y="500042"/>
            <a:ext cx="2918659" cy="2347617"/>
          </a:xfrm>
          <a:prstGeom prst="rect">
            <a:avLst/>
          </a:prstGeom>
          <a:noFill/>
        </p:spPr>
      </p:pic>
      <p:pic>
        <p:nvPicPr>
          <p:cNvPr id="21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57232"/>
            <a:ext cx="3384376" cy="2000264"/>
          </a:xfrm>
          <a:prstGeom prst="rect">
            <a:avLst/>
          </a:prstGeom>
          <a:noFill/>
        </p:spPr>
      </p:pic>
      <p:pic>
        <p:nvPicPr>
          <p:cNvPr id="22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 b="16667"/>
          <a:stretch>
            <a:fillRect/>
          </a:stretch>
        </p:blipFill>
        <p:spPr bwMode="auto">
          <a:xfrm>
            <a:off x="4500562" y="3071810"/>
            <a:ext cx="3286148" cy="2468254"/>
          </a:xfrm>
          <a:prstGeom prst="rect">
            <a:avLst/>
          </a:prstGeom>
          <a:noFill/>
        </p:spPr>
      </p:pic>
      <p:pic>
        <p:nvPicPr>
          <p:cNvPr id="23" name="Picture 10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3100" t="3100" r="3892" b="3892"/>
          <a:stretch>
            <a:fillRect/>
          </a:stretch>
        </p:blipFill>
        <p:spPr bwMode="auto">
          <a:xfrm>
            <a:off x="1928794" y="3071810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-91687"/>
            <a:ext cx="9144000" cy="6890797"/>
          </a:xfrm>
          <a:prstGeom prst="rect">
            <a:avLst/>
          </a:prstGeom>
          <a:noFill/>
        </p:spPr>
      </p:pic>
      <p:sp>
        <p:nvSpPr>
          <p:cNvPr id="31752" name="AutoShape 8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3042" y="548680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Ался-ался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 cstate="print"/>
          <a:srcRect r="-487" b="11450"/>
          <a:stretch>
            <a:fillRect/>
          </a:stretch>
        </p:blipFill>
        <p:spPr bwMode="auto">
          <a:xfrm>
            <a:off x="2915816" y="1988840"/>
            <a:ext cx="2096814" cy="146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10811"/>
            <a:ext cx="2016224" cy="2242325"/>
          </a:xfrm>
          <a:prstGeom prst="rect">
            <a:avLst/>
          </a:prstGeom>
          <a:noFill/>
        </p:spPr>
      </p:pic>
      <p:sp>
        <p:nvSpPr>
          <p:cNvPr id="512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7442" y="2924944"/>
            <a:ext cx="3286335" cy="2171329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>
            <a:endCxn id="5124" idx="0"/>
          </p:cNvCxnSpPr>
          <p:nvPr/>
        </p:nvCxnSpPr>
        <p:spPr>
          <a:xfrm flipH="1">
            <a:off x="1835696" y="1484784"/>
            <a:ext cx="1368152" cy="9260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88024" y="1412776"/>
            <a:ext cx="252028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-32796"/>
            <a:ext cx="9144000" cy="689079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9592" y="98072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Мнемодорожки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чистоговорками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556792"/>
          <a:ext cx="8424936" cy="4392488"/>
        </p:xfrm>
        <a:graphic>
          <a:graphicData uri="http://schemas.openxmlformats.org/drawingml/2006/table">
            <a:tbl>
              <a:tblPr/>
              <a:tblGrid>
                <a:gridCol w="1986190"/>
                <a:gridCol w="1978486"/>
                <a:gridCol w="1993894"/>
                <a:gridCol w="2466366"/>
              </a:tblGrid>
              <a:tr h="219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Су-су-су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85" marR="4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85" marR="44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 </a:t>
                      </a:r>
                      <a:r>
                        <a:rPr lang="ru-RU" sz="4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85" marR="44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85" marR="44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Га-га-га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85" marR="4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44885" marR="44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85" marR="44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85" marR="44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5" name="Рисунок 27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44824"/>
            <a:ext cx="1733550" cy="1752600"/>
          </a:xfrm>
          <a:prstGeom prst="rect">
            <a:avLst/>
          </a:prstGeom>
          <a:noFill/>
        </p:spPr>
      </p:pic>
      <p:pic>
        <p:nvPicPr>
          <p:cNvPr id="10244" name="Рисунок 110" descr="https://avatars.mds.yandex.net/i?id=d006f6ffc3d57e74130031a3d5d9ce141c72ddc6-12422360-images-thumbs&amp;n=13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220072" y="1556792"/>
            <a:ext cx="3168352" cy="2112235"/>
          </a:xfrm>
          <a:prstGeom prst="rect">
            <a:avLst/>
          </a:prstGeom>
          <a:noFill/>
        </p:spPr>
      </p:pic>
      <p:pic>
        <p:nvPicPr>
          <p:cNvPr id="10243" name="Рисунок 3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365104"/>
            <a:ext cx="1863477" cy="1391809"/>
          </a:xfrm>
          <a:prstGeom prst="rect">
            <a:avLst/>
          </a:prstGeom>
          <a:noFill/>
        </p:spPr>
      </p:pic>
      <p:pic>
        <p:nvPicPr>
          <p:cNvPr id="10242" name="Рисунок 33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13680" t="8784" r="17363" b="11485"/>
          <a:stretch>
            <a:fillRect/>
          </a:stretch>
        </p:blipFill>
        <p:spPr bwMode="auto">
          <a:xfrm>
            <a:off x="4518798" y="4149080"/>
            <a:ext cx="1873584" cy="1368152"/>
          </a:xfrm>
          <a:prstGeom prst="rect">
            <a:avLst/>
          </a:prstGeom>
          <a:noFill/>
        </p:spPr>
      </p:pic>
      <p:pic>
        <p:nvPicPr>
          <p:cNvPr id="10241" name="Рисунок 36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861048"/>
            <a:ext cx="2016224" cy="198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797"/>
            <a:ext cx="9144000" cy="6890797"/>
          </a:xfrm>
          <a:prstGeom prst="rect">
            <a:avLst/>
          </a:prstGeom>
          <a:noFill/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71480"/>
            <a:ext cx="3937030" cy="22145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1560" y="4653136"/>
            <a:ext cx="1984304" cy="1239644"/>
          </a:xfrm>
          <a:prstGeom prst="rect">
            <a:avLst/>
          </a:prstGeom>
          <a:noFill/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29066"/>
            <a:ext cx="3460555" cy="2450195"/>
          </a:xfrm>
          <a:prstGeom prst="rect">
            <a:avLst/>
          </a:prstGeom>
          <a:noFill/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30608" r="30039"/>
          <a:stretch>
            <a:fillRect/>
          </a:stretch>
        </p:blipFill>
        <p:spPr bwMode="auto">
          <a:xfrm>
            <a:off x="500034" y="1556792"/>
            <a:ext cx="1925351" cy="2752028"/>
          </a:xfrm>
          <a:prstGeom prst="rect">
            <a:avLst/>
          </a:prstGeom>
          <a:noFill/>
        </p:spPr>
      </p:pic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915816" y="1556792"/>
            <a:ext cx="1810462" cy="2708920"/>
          </a:xfrm>
          <a:prstGeom prst="rect">
            <a:avLst/>
          </a:prstGeom>
          <a:noFill/>
        </p:spPr>
      </p:pic>
      <p:sp>
        <p:nvSpPr>
          <p:cNvPr id="13318" name="AutoShape 6" descr="Picture background"/>
          <p:cNvSpPr>
            <a:spLocks noChangeAspect="1" noChangeArrowheads="1"/>
          </p:cNvSpPr>
          <p:nvPr/>
        </p:nvSpPr>
        <p:spPr bwMode="auto">
          <a:xfrm>
            <a:off x="155576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6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6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18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214290"/>
            <a:ext cx="1279021" cy="8675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86314" y="2857496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Сказки, в которых иллюстрируются количественные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отношения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19" y="4293096"/>
            <a:ext cx="1102443" cy="1463825"/>
          </a:xfrm>
          <a:prstGeom prst="rect">
            <a:avLst/>
          </a:prstGeom>
          <a:noFill/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10" cstate="print"/>
          <a:srcRect l="11812" r="12589"/>
          <a:stretch>
            <a:fillRect/>
          </a:stretch>
        </p:blipFill>
        <p:spPr bwMode="auto">
          <a:xfrm>
            <a:off x="2555776" y="4149080"/>
            <a:ext cx="1080120" cy="1428750"/>
          </a:xfrm>
          <a:prstGeom prst="rect">
            <a:avLst/>
          </a:prstGeom>
          <a:noFill/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11" cstate="print"/>
          <a:srcRect l="4167" t="6250" r="4167" b="6250"/>
          <a:stretch>
            <a:fillRect/>
          </a:stretch>
        </p:blipFill>
        <p:spPr bwMode="auto">
          <a:xfrm>
            <a:off x="2195736" y="620688"/>
            <a:ext cx="158417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-91687"/>
            <a:ext cx="9144000" cy="6890797"/>
          </a:xfrm>
          <a:prstGeom prst="rect">
            <a:avLst/>
          </a:prstGeom>
          <a:noFill/>
        </p:spPr>
      </p:pic>
      <p:sp>
        <p:nvSpPr>
          <p:cNvPr id="19474" name="AutoShape 18" descr="Picture background"/>
          <p:cNvSpPr>
            <a:spLocks noChangeAspect="1" noChangeArrowheads="1"/>
          </p:cNvSpPr>
          <p:nvPr/>
        </p:nvSpPr>
        <p:spPr bwMode="auto">
          <a:xfrm>
            <a:off x="155576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6" name="AutoShape 20" descr="Picture background"/>
          <p:cNvSpPr>
            <a:spLocks noChangeAspect="1" noChangeArrowheads="1"/>
          </p:cNvSpPr>
          <p:nvPr/>
        </p:nvSpPr>
        <p:spPr bwMode="auto">
          <a:xfrm>
            <a:off x="155576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20891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 помогает сформировать у детей временные представления, расширить знания об окружающем мире, поведать о дружбе и ценности семьи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«Сказка про день и ночь»,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«4 принцессы», «Сутки», «Как заяц раньше времени шубу надел», «Сказки: день-ночь»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Е.Ульева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    «Сказка о том, как девочка Маша 			 подружилась со 	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временем»,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Озорная семья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Сказки среди белого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dn1.ozone.ru/s3/multimedia-g/c600/6876295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69160"/>
            <a:ext cx="1200836" cy="1630093"/>
          </a:xfrm>
          <a:prstGeom prst="rect">
            <a:avLst/>
          </a:prstGeom>
          <a:noFill/>
        </p:spPr>
      </p:pic>
      <p:pic>
        <p:nvPicPr>
          <p:cNvPr id="15364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437112"/>
            <a:ext cx="936104" cy="1323992"/>
          </a:xfrm>
          <a:prstGeom prst="rect">
            <a:avLst/>
          </a:prstGeom>
          <a:noFill/>
        </p:spPr>
      </p:pic>
      <p:pic>
        <p:nvPicPr>
          <p:cNvPr id="15366" name="Picture 6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2564904"/>
            <a:ext cx="1129625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-91687"/>
            <a:ext cx="9144000" cy="68907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858180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Образовательные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области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согласно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ФГОС ДО</a:t>
            </a:r>
            <a:endParaRPr lang="ru-RU" sz="36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2285984" y="1643050"/>
            <a:ext cx="857256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071802" y="2143116"/>
            <a:ext cx="1571636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2821769" y="3250405"/>
            <a:ext cx="3143272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143372" y="2071678"/>
            <a:ext cx="1500198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6215074" y="1571612"/>
            <a:ext cx="785818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285720" y="2357430"/>
            <a:ext cx="3060000" cy="14400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Познавательное развитие</a:t>
            </a:r>
            <a:endParaRPr lang="ru-RU" sz="2000" b="1" dirty="0"/>
          </a:p>
        </p:txBody>
      </p:sp>
      <p:sp>
        <p:nvSpPr>
          <p:cNvPr id="27" name="Овал 26"/>
          <p:cNvSpPr/>
          <p:nvPr/>
        </p:nvSpPr>
        <p:spPr>
          <a:xfrm>
            <a:off x="1142976" y="3786190"/>
            <a:ext cx="3060000" cy="144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Художественно-эстетическое развитие</a:t>
            </a:r>
            <a:endParaRPr lang="ru-RU" sz="2000" b="1" dirty="0"/>
          </a:p>
        </p:txBody>
      </p:sp>
      <p:sp>
        <p:nvSpPr>
          <p:cNvPr id="28" name="Овал 27"/>
          <p:cNvSpPr/>
          <p:nvPr/>
        </p:nvSpPr>
        <p:spPr>
          <a:xfrm>
            <a:off x="3000364" y="5000636"/>
            <a:ext cx="3060000" cy="14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Физическое развитие</a:t>
            </a:r>
            <a:endParaRPr lang="ru-RU" sz="2000" b="1" dirty="0"/>
          </a:p>
        </p:txBody>
      </p:sp>
      <p:sp>
        <p:nvSpPr>
          <p:cNvPr id="30" name="Овал 29"/>
          <p:cNvSpPr/>
          <p:nvPr/>
        </p:nvSpPr>
        <p:spPr>
          <a:xfrm>
            <a:off x="4643438" y="3714752"/>
            <a:ext cx="3143272" cy="144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Социально-коммуникативное развитие</a:t>
            </a:r>
            <a:endParaRPr lang="ru-RU" sz="2000" b="1" dirty="0"/>
          </a:p>
        </p:txBody>
      </p:sp>
      <p:sp>
        <p:nvSpPr>
          <p:cNvPr id="31" name="Овал 30"/>
          <p:cNvSpPr/>
          <p:nvPr/>
        </p:nvSpPr>
        <p:spPr>
          <a:xfrm>
            <a:off x="5643570" y="2285992"/>
            <a:ext cx="3060000" cy="14400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Речевое развитие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-91687"/>
            <a:ext cx="9144000" cy="6890797"/>
          </a:xfrm>
          <a:prstGeom prst="rect">
            <a:avLst/>
          </a:prstGeom>
          <a:noFill/>
        </p:spPr>
      </p:pic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48680"/>
            <a:ext cx="2555226" cy="1368152"/>
          </a:xfrm>
          <a:prstGeom prst="rect">
            <a:avLst/>
          </a:prstGeom>
          <a:noFill/>
        </p:spPr>
      </p:pic>
      <p:pic>
        <p:nvPicPr>
          <p:cNvPr id="19460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9"/>
            <a:ext cx="2235514" cy="2088232"/>
          </a:xfrm>
          <a:prstGeom prst="rect">
            <a:avLst/>
          </a:prstGeom>
          <a:noFill/>
        </p:spPr>
      </p:pic>
      <p:pic>
        <p:nvPicPr>
          <p:cNvPr id="19462" name="Picture 6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1" y="2060848"/>
            <a:ext cx="2483768" cy="1397120"/>
          </a:xfrm>
          <a:prstGeom prst="rect">
            <a:avLst/>
          </a:prstGeom>
          <a:noFill/>
        </p:spPr>
      </p:pic>
      <p:pic>
        <p:nvPicPr>
          <p:cNvPr id="19466" name="Picture 10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04664"/>
            <a:ext cx="2744304" cy="1543671"/>
          </a:xfrm>
          <a:prstGeom prst="rect">
            <a:avLst/>
          </a:prstGeom>
          <a:noFill/>
        </p:spPr>
      </p:pic>
      <p:pic>
        <p:nvPicPr>
          <p:cNvPr id="19470" name="Picture 14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4429132"/>
            <a:ext cx="3373459" cy="18975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9472" name="Picture 16" descr="Picture backgr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4357694"/>
            <a:ext cx="3786214" cy="2129746"/>
          </a:xfrm>
          <a:prstGeom prst="rect">
            <a:avLst/>
          </a:prstGeom>
          <a:noFill/>
        </p:spPr>
      </p:pic>
      <p:sp>
        <p:nvSpPr>
          <p:cNvPr id="19474" name="AutoShape 18" descr="Picture background"/>
          <p:cNvSpPr>
            <a:spLocks noChangeAspect="1" noChangeArrowheads="1"/>
          </p:cNvSpPr>
          <p:nvPr/>
        </p:nvSpPr>
        <p:spPr bwMode="auto">
          <a:xfrm>
            <a:off x="155576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6" name="AutoShape 20" descr="Picture background"/>
          <p:cNvSpPr>
            <a:spLocks noChangeAspect="1" noChangeArrowheads="1"/>
          </p:cNvSpPr>
          <p:nvPr/>
        </p:nvSpPr>
        <p:spPr bwMode="auto">
          <a:xfrm>
            <a:off x="155576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8" name="Picture 22" descr="https://avatars.mds.yandex.net/i?id=e6ab3d089b91daaf4ff39e26a9e4ad813e7352ef-11549492-images-thumbs&amp;n=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2500306"/>
            <a:ext cx="3492522" cy="1571636"/>
          </a:xfrm>
          <a:prstGeom prst="rect">
            <a:avLst/>
          </a:prstGeom>
          <a:noFill/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2428868"/>
            <a:ext cx="251461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797"/>
            <a:ext cx="9144000" cy="68907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5362" name="Picture 2" descr="https://cdn.imgbb.ru/preview/r/JWqeQDUys2troJ9x_YdllA/1080x-/user/136/1361577/201404/d9e471c1480f8dfe2b33f6d7e855ac45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9552" y="4005064"/>
            <a:ext cx="2880319" cy="24377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3" name="Picture 2" descr="https://cdn.imgbb.ru/preview/r/235Tzt04G0gtEabLeKXDBQ/1080x-/user/136/1361577/201404/a032d4032735edbbc12238fa317e1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4664"/>
            <a:ext cx="3168353" cy="29185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4" name="Picture 2" descr="https://cdn1.imgbb.ru/preview/r/ghyLi2eJK4IA5O85gbByLQ/1080x-/user/136/1361577/201404/9100063eba8b855b4df7c897a605d1dc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411760" y="476672"/>
            <a:ext cx="2638425" cy="19701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5" name="Picture 2" descr="https://cdn1.imgbb.ru/preview/r/Mb41fUV2QPrVLIs33_3pWA/1080x-/user/136/1361577/201404/f23249c837fe776f4b0d29a95025f565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51920" y="4221088"/>
            <a:ext cx="2222545" cy="20608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6" name="Picture 2" descr="https://cdn4.imgbb.ru/preview/r/eCuK0mbTceyw3mEVxSAwig/1080x-/user/136/1361577/201404/54515eecc2b372ccc3d77f1c65b12e9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573016"/>
            <a:ext cx="2308121" cy="26740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" name="Рисунок 9" descr="https://cdn2.imgbb.ru/preview/r/458dtdi2-oJE-ENsEfsXBw/1080x-/user/136/1361577/201404/4eaa0ac24abc91519cf439c4d7ea3560.jpg"/>
          <p:cNvPicPr/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9552" y="620688"/>
            <a:ext cx="1584176" cy="1941156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Picture 7" descr="G:\DCIM\108_PANA\P1080744.JPG"/>
          <p:cNvPicPr>
            <a:picLocks noChangeAspect="1" noChangeArrowheads="1"/>
          </p:cNvPicPr>
          <p:nvPr/>
        </p:nvPicPr>
        <p:blipFill>
          <a:blip r:embed="rId9" cstate="print"/>
          <a:srcRect l="9051" t="12201" r="7476" b="13250"/>
          <a:stretch>
            <a:fillRect/>
          </a:stretch>
        </p:blipFill>
        <p:spPr bwMode="auto">
          <a:xfrm>
            <a:off x="2699792" y="2492896"/>
            <a:ext cx="2580118" cy="172819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797"/>
            <a:ext cx="9144000" cy="6890797"/>
          </a:xfrm>
          <a:prstGeom prst="rect">
            <a:avLst/>
          </a:prstGeom>
          <a:noFill/>
        </p:spPr>
      </p:pic>
      <p:sp>
        <p:nvSpPr>
          <p:cNvPr id="19474" name="AutoShape 18" descr="Picture background"/>
          <p:cNvSpPr>
            <a:spLocks noChangeAspect="1" noChangeArrowheads="1"/>
          </p:cNvSpPr>
          <p:nvPr/>
        </p:nvSpPr>
        <p:spPr bwMode="auto">
          <a:xfrm>
            <a:off x="155576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6" name="AutoShape 20" descr="Picture background"/>
          <p:cNvSpPr>
            <a:spLocks noChangeAspect="1" noChangeArrowheads="1"/>
          </p:cNvSpPr>
          <p:nvPr/>
        </p:nvSpPr>
        <p:spPr bwMode="auto">
          <a:xfrm>
            <a:off x="155576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 descr="H:\DCIM\108_PANA\P1080655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24128" y="112474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DCIM\108_PANA\P1080662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 rot="5400000" flipV="1">
            <a:off x="2425748" y="3631036"/>
            <a:ext cx="3218346" cy="252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G:\DCIM\108_PANA\P1080742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9552" y="3068960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G:\DCIM\108_PANA\P1080699.JP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l="16578"/>
          <a:stretch>
            <a:fillRect/>
          </a:stretch>
        </p:blipFill>
        <p:spPr bwMode="auto">
          <a:xfrm>
            <a:off x="5436096" y="3472616"/>
            <a:ext cx="2952328" cy="265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571480"/>
            <a:ext cx="6929486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обогащение словаря;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грамматической структуры и связной речи;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внимания;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улучшение ориентации в  пространстве и на листе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бумаге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сочинение математических историй по картинке;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упражнение и закрепление счета;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решение арифметических задач;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ориентировка в пространстве.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5722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928802"/>
            <a:ext cx="7126560" cy="23031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логико-математического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речевого развития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71546"/>
            <a:ext cx="992534" cy="6732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4643446"/>
            <a:ext cx="314327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старшей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коррекционной группы № 4</a:t>
            </a:r>
          </a:p>
          <a:p>
            <a:pPr algn="r"/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Климченко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Лариса Викторовна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5720" y="0"/>
            <a:ext cx="8501122" cy="57150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7315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Детский сад № 14 г. Амурска Амурского муниципального района 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Хабаровского края 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-91687"/>
            <a:ext cx="9144000" cy="68907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476672"/>
            <a:ext cx="5472608" cy="64807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Развитие математической речи через использование словесных и наглядных ,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практических игр</a:t>
            </a:r>
            <a:r>
              <a:rPr lang="ru-RU" sz="2700" b="1" dirty="0" smtClean="0"/>
              <a:t>.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1"/>
            <a:ext cx="4392488" cy="406104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i="1" dirty="0" smtClean="0"/>
              <a:t>   Наглядные игры: </a:t>
            </a:r>
            <a:r>
              <a:rPr lang="ru-RU" dirty="0" smtClean="0"/>
              <a:t>«Где чей домик?», «Что изменилось?»,</a:t>
            </a:r>
          </a:p>
          <a:p>
            <a:pPr>
              <a:buNone/>
            </a:pPr>
            <a:r>
              <a:rPr lang="ru-RU" dirty="0" smtClean="0"/>
              <a:t>Книги </a:t>
            </a:r>
            <a:r>
              <a:rPr lang="ru-RU" dirty="0" err="1" smtClean="0"/>
              <a:t>Виммельбух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i="1" dirty="0" smtClean="0"/>
              <a:t>    Словесные игры: </a:t>
            </a:r>
            <a:r>
              <a:rPr lang="ru-RU" dirty="0" smtClean="0"/>
              <a:t>«Концовка», «Дополни предложение», «Посчитай предметы», «Прочитай пример по другому», «Что лишнее?», «Когда это бывает?», «Путешествие в утро, день, вечер, ночь», чистоговорки, математические загадки и стишки.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6"/>
            <a:ext cx="4038600" cy="4209331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Практические игры</a:t>
            </a:r>
            <a:r>
              <a:rPr lang="ru-RU" dirty="0" smtClean="0"/>
              <a:t>: кубики Никитина, блоки </a:t>
            </a:r>
            <a:r>
              <a:rPr lang="ru-RU" dirty="0" err="1" smtClean="0"/>
              <a:t>Дьенеша</a:t>
            </a:r>
            <a:r>
              <a:rPr lang="ru-RU" dirty="0" smtClean="0"/>
              <a:t>, палочки </a:t>
            </a:r>
            <a:r>
              <a:rPr lang="ru-RU" dirty="0" err="1" smtClean="0"/>
              <a:t>Кьюзенера</a:t>
            </a:r>
            <a:r>
              <a:rPr lang="ru-RU" dirty="0" smtClean="0"/>
              <a:t>, </a:t>
            </a:r>
            <a:r>
              <a:rPr lang="ru-RU" dirty="0" err="1" smtClean="0"/>
              <a:t>танграм</a:t>
            </a:r>
            <a:r>
              <a:rPr lang="ru-RU" dirty="0" smtClean="0"/>
              <a:t>, </a:t>
            </a:r>
            <a:r>
              <a:rPr lang="ru-RU" dirty="0" err="1" smtClean="0"/>
              <a:t>колумбово</a:t>
            </a:r>
            <a:r>
              <a:rPr lang="ru-RU" dirty="0" smtClean="0"/>
              <a:t> яйцо.</a:t>
            </a:r>
            <a:endParaRPr lang="ru-RU" dirty="0"/>
          </a:p>
        </p:txBody>
      </p:sp>
      <p:pic>
        <p:nvPicPr>
          <p:cNvPr id="5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1368152" cy="1368152"/>
          </a:xfrm>
          <a:prstGeom prst="rect">
            <a:avLst/>
          </a:prstGeom>
          <a:noFill/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 t="13252" r="612" b="13863"/>
          <a:stretch>
            <a:fillRect/>
          </a:stretch>
        </p:blipFill>
        <p:spPr bwMode="auto">
          <a:xfrm>
            <a:off x="6732245" y="4869160"/>
            <a:ext cx="2064229" cy="1584176"/>
          </a:xfrm>
          <a:prstGeom prst="rect">
            <a:avLst/>
          </a:prstGeom>
          <a:noFill/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 r="63750"/>
          <a:stretch>
            <a:fillRect/>
          </a:stretch>
        </p:blipFill>
        <p:spPr bwMode="auto">
          <a:xfrm>
            <a:off x="7956376" y="3140968"/>
            <a:ext cx="720080" cy="1008112"/>
          </a:xfrm>
          <a:prstGeom prst="rect">
            <a:avLst/>
          </a:prstGeom>
          <a:noFill/>
        </p:spPr>
      </p:pic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11340" t="57480" r="54640" b="9760"/>
          <a:stretch>
            <a:fillRect/>
          </a:stretch>
        </p:blipFill>
        <p:spPr bwMode="auto">
          <a:xfrm>
            <a:off x="4644011" y="5013176"/>
            <a:ext cx="2093771" cy="1512168"/>
          </a:xfrm>
          <a:prstGeom prst="rect">
            <a:avLst/>
          </a:prstGeom>
          <a:noFill/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 l="49974" t="49920" r="3611" b="5980"/>
          <a:stretch>
            <a:fillRect/>
          </a:stretch>
        </p:blipFill>
        <p:spPr bwMode="auto">
          <a:xfrm>
            <a:off x="7092279" y="476672"/>
            <a:ext cx="1616812" cy="1152128"/>
          </a:xfrm>
          <a:prstGeom prst="rect">
            <a:avLst/>
          </a:prstGeom>
          <a:noFill/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11964" y="2060848"/>
            <a:ext cx="774086" cy="1080120"/>
          </a:xfrm>
          <a:prstGeom prst="rect">
            <a:avLst/>
          </a:prstGeom>
          <a:noFill/>
        </p:spPr>
      </p:pic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284984"/>
            <a:ext cx="1242138" cy="1656184"/>
          </a:xfrm>
          <a:prstGeom prst="rect">
            <a:avLst/>
          </a:prstGeom>
          <a:noFill/>
        </p:spPr>
      </p:pic>
      <p:pic>
        <p:nvPicPr>
          <p:cNvPr id="15" name="Picture 6" descr="Picture background"/>
          <p:cNvPicPr>
            <a:picLocks noChangeAspect="1" noChangeArrowheads="1"/>
          </p:cNvPicPr>
          <p:nvPr/>
        </p:nvPicPr>
        <p:blipFill>
          <a:blip r:embed="rId9" cstate="print"/>
          <a:srcRect t="30149"/>
          <a:stretch>
            <a:fillRect/>
          </a:stretch>
        </p:blipFill>
        <p:spPr bwMode="auto">
          <a:xfrm>
            <a:off x="2195735" y="5445224"/>
            <a:ext cx="2160241" cy="1131718"/>
          </a:xfrm>
          <a:prstGeom prst="rect">
            <a:avLst/>
          </a:prstGeom>
          <a:noFill/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10" cstate="print"/>
          <a:srcRect l="-5346" r="14463"/>
          <a:stretch>
            <a:fillRect/>
          </a:stretch>
        </p:blipFill>
        <p:spPr bwMode="auto">
          <a:xfrm>
            <a:off x="467544" y="332656"/>
            <a:ext cx="1152128" cy="1267706"/>
          </a:xfrm>
          <a:prstGeom prst="rect">
            <a:avLst/>
          </a:prstGeom>
          <a:noFill/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11" cstate="print"/>
          <a:srcRect r="3078" b="34272"/>
          <a:stretch>
            <a:fillRect/>
          </a:stretch>
        </p:blipFill>
        <p:spPr bwMode="auto">
          <a:xfrm>
            <a:off x="5837632" y="980732"/>
            <a:ext cx="1254647" cy="850853"/>
          </a:xfrm>
          <a:prstGeom prst="rect">
            <a:avLst/>
          </a:prstGeom>
          <a:noFill/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4437112"/>
            <a:ext cx="1214247" cy="886400"/>
          </a:xfrm>
          <a:prstGeom prst="rect">
            <a:avLst/>
          </a:prstGeom>
          <a:noFill/>
        </p:spPr>
      </p:pic>
      <p:pic>
        <p:nvPicPr>
          <p:cNvPr id="17" name="Picture 4" descr="Picture background"/>
          <p:cNvPicPr>
            <a:picLocks noChangeAspect="1" noChangeArrowheads="1"/>
          </p:cNvPicPr>
          <p:nvPr/>
        </p:nvPicPr>
        <p:blipFill>
          <a:blip r:embed="rId13" cstate="print"/>
          <a:srcRect l="9916" t="8550" r="10705" b="6139"/>
          <a:stretch>
            <a:fillRect/>
          </a:stretch>
        </p:blipFill>
        <p:spPr bwMode="auto">
          <a:xfrm>
            <a:off x="1835701" y="980728"/>
            <a:ext cx="864095" cy="860184"/>
          </a:xfrm>
          <a:prstGeom prst="rect">
            <a:avLst/>
          </a:prstGeom>
          <a:noFill/>
        </p:spPr>
      </p:pic>
      <p:pic>
        <p:nvPicPr>
          <p:cNvPr id="18" name="Picture 4" descr="Picture background"/>
          <p:cNvPicPr>
            <a:picLocks noChangeAspect="1" noChangeArrowheads="1"/>
          </p:cNvPicPr>
          <p:nvPr/>
        </p:nvPicPr>
        <p:blipFill>
          <a:blip r:embed="rId1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995937" y="3212976"/>
            <a:ext cx="720080" cy="1056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2797"/>
            <a:ext cx="9144000" cy="68907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35716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Мыслительные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операции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92867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Исследование составных частей (элементов)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иного предмета, явления для понимания его сущности или выделения основных черт. 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Синтез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Объединение разных свойств объектов в одно целое.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Сравнение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Нахождение  общих или отличительных качеств или черт предметов, которые позволяют сопоставлять их с другими объектами.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Обобщение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Поиск общих свойств у нескольких предметов на основе их сравнения.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Конкретизация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Выделение существенного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несущественных.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Классификация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Разделение предметов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картинок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понятий по определённому признаку.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-91687"/>
            <a:ext cx="9144000" cy="6890797"/>
          </a:xfrm>
          <a:prstGeom prst="rect">
            <a:avLst/>
          </a:prstGeom>
          <a:noFill/>
        </p:spPr>
      </p:pic>
      <p:sp>
        <p:nvSpPr>
          <p:cNvPr id="31752" name="AutoShape 8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332656"/>
            <a:ext cx="820891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Лексические игры: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Посчитай правильно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(1 фигура, 2фигуры,…10 фигур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«Назови скорей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(число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больше 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предмет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треугольной формы, округлые предметы, не белый цвет, не вечер..).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«Повтори группу слов, но во множественном числе».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«Тройка  слов»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произносит только первое слово тройки, а второе и третье вспоминают и произносят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упражнение в назывании и закрепление мат.терминов).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«Скажи наоборот»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закрепление слов противоположного значения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большой - маленький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низкий - высокий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длинный – короткий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далеко-близко, начало-конец, тяжелый - легкий,  твердый - мягкий, шершавый – гладкий.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«Я начну, а ты продолжи»  </a:t>
            </a:r>
            <a:r>
              <a:rPr lang="ru-RU" sz="2400" dirty="0" smtClean="0"/>
              <a:t>(«</a:t>
            </a:r>
            <a:r>
              <a:rPr lang="ru-RU" sz="2400" dirty="0" err="1" smtClean="0"/>
              <a:t>ква</a:t>
            </a:r>
            <a:r>
              <a:rPr lang="ru-RU" sz="2400" dirty="0" smtClean="0"/>
              <a:t>..», «о..,». «</a:t>
            </a:r>
            <a:r>
              <a:rPr lang="ru-RU" sz="2400" dirty="0" err="1" smtClean="0"/>
              <a:t>зе</a:t>
            </a:r>
            <a:r>
              <a:rPr lang="ru-RU" sz="2400" dirty="0" smtClean="0"/>
              <a:t>..»).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smtClean="0"/>
              <a:t>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слова»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определяющие высоту, ширину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длину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цвет» («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низкий, повыше,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еще выше, самый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высокий»).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32797"/>
            <a:ext cx="9144000" cy="6890797"/>
          </a:xfrm>
          <a:prstGeom prst="rect">
            <a:avLst/>
          </a:prstGeom>
          <a:noFill/>
        </p:spPr>
      </p:pic>
      <p:sp>
        <p:nvSpPr>
          <p:cNvPr id="31752" name="AutoShape 8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404664"/>
            <a:ext cx="806489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Грамматические игры на развитие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синтеза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(расчленения сложного объекта на части)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соединение частей в единое целое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"Сходство и различие"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Берутся любые три слова, например «собака», «помидор», «солнце».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Догадайся» ,  «Концовка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Саша вышел из дома раньше Сережи, то Сережа… (вышел позже Саши.)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«Дополни предложение», «Живая неделя», «Живые числа»,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«Исправь мою ошибку»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треугольника 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угла,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огурца похожа на круг,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прямоугольника все стороны одинаковые,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квадрата три стороны).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9597" y="3244334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797"/>
            <a:ext cx="9144000" cy="6890797"/>
          </a:xfrm>
          <a:prstGeom prst="rect">
            <a:avLst/>
          </a:prstGeom>
          <a:noFill/>
        </p:spPr>
      </p:pic>
      <p:sp>
        <p:nvSpPr>
          <p:cNvPr id="31752" name="AutoShape 8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850112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«Когда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бывает?», «Составь загадку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«Путешествие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утро, день и вечер, ночь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Определи понятие»,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объединяет  следующие  слова?»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(треугольник, квадрат, стройка,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знаю 5..»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математических знаков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цветов, цифр, величин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Вчера, сегодня, завтра»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(упражнять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 в активном различении временных понятий «вчера», «сегодня», «завтра», «сейчас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«потом», «перед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Отгадай-ка»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(геометрический формы с передачей флажка)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«Рассказы-загадки» , «Продолжи предложение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Игра «Верно, не верно»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«Что перепутано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(развивать навык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рассуждать и сопоставлять возможное и невозможное, находить на картинках ситуации, которых не бывает в жизни,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связную речь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Оборудование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сюжетные картины с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несуществующих, нелепых ситуаций,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фишки).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r"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/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2860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Игры на развитие связной речи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-91687"/>
            <a:ext cx="9144000" cy="689079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428604"/>
            <a:ext cx="8712968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абстрагирование 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(выделение нужного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признака или свойства предмета среди других, похожих на него).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«Волшебник»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треугольник - крыша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круг – солнце, овал- огурец, желтый цвет- лимон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,..)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на развитие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обобщения.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Найди лишнее слово»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плюс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круг, минус,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равно;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квадрат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прямоугольник, овал,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треугольник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красный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желтый,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зеленый, длинный;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понедельник, вторник, лето;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слева,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зеленый;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зима,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ночь).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/>
              <a:t>.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383487" y="43934"/>
            <a:ext cx="37702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1020</Words>
  <Application>Microsoft Office PowerPoint</Application>
  <PresentationFormat>Экран (4:3)</PresentationFormat>
  <Paragraphs>156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«Реализация идей интеграции  в логико-математическом развитии дошкольников»</vt:lpstr>
      <vt:lpstr>Образовательные области  согласно ФГОС ДО</vt:lpstr>
      <vt:lpstr>Интеграция  логико-математического  и речевого развития </vt:lpstr>
      <vt:lpstr> Развитие математической речи через использование словесных и наглядных ,  практических игр.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Dina</cp:lastModifiedBy>
  <cp:revision>286</cp:revision>
  <dcterms:created xsi:type="dcterms:W3CDTF">2025-01-22T08:11:24Z</dcterms:created>
  <dcterms:modified xsi:type="dcterms:W3CDTF">2025-02-24T06:01:09Z</dcterms:modified>
</cp:coreProperties>
</file>