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75" r:id="rId4"/>
    <p:sldId id="258" r:id="rId5"/>
    <p:sldId id="271" r:id="rId6"/>
    <p:sldId id="260" r:id="rId7"/>
    <p:sldId id="261" r:id="rId8"/>
    <p:sldId id="274" r:id="rId9"/>
    <p:sldId id="276" r:id="rId10"/>
    <p:sldId id="273" r:id="rId11"/>
    <p:sldId id="265" r:id="rId12"/>
    <p:sldId id="262" r:id="rId13"/>
    <p:sldId id="263" r:id="rId14"/>
    <p:sldId id="272" r:id="rId15"/>
    <p:sldId id="266" r:id="rId16"/>
    <p:sldId id="270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38" userDrawn="1">
          <p15:clr>
            <a:srgbClr val="A4A3A4"/>
          </p15:clr>
        </p15:guide>
        <p15:guide id="2" pos="380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 showGuides="1">
      <p:cViewPr varScale="1">
        <p:scale>
          <a:sx n="89" d="100"/>
          <a:sy n="89" d="100"/>
        </p:scale>
        <p:origin x="-126" y="-102"/>
      </p:cViewPr>
      <p:guideLst>
        <p:guide orient="horz" pos="2238"/>
        <p:guide pos="380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64D31-F5B9-44F6-92F4-DCB0DA8C8FF6}" type="datetimeFigureOut">
              <a:rPr lang="ru-RU" smtClean="0"/>
              <a:pPr/>
              <a:t>25.02.2025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DD81D-F416-4527-B07B-A4D5247FF5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64D31-F5B9-44F6-92F4-DCB0DA8C8FF6}" type="datetimeFigureOut">
              <a:rPr lang="ru-RU" smtClean="0"/>
              <a:pPr/>
              <a:t>25.02.2025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DD81D-F416-4527-B07B-A4D5247FF5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64D31-F5B9-44F6-92F4-DCB0DA8C8FF6}" type="datetimeFigureOut">
              <a:rPr lang="ru-RU" smtClean="0"/>
              <a:pPr/>
              <a:t>25.02.2025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DD81D-F416-4527-B07B-A4D5247FF5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64D31-F5B9-44F6-92F4-DCB0DA8C8FF6}" type="datetimeFigureOut">
              <a:rPr lang="ru-RU" smtClean="0"/>
              <a:pPr/>
              <a:t>25.02.2025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DD81D-F416-4527-B07B-A4D5247FF5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64D31-F5B9-44F6-92F4-DCB0DA8C8FF6}" type="datetimeFigureOut">
              <a:rPr lang="ru-RU" smtClean="0"/>
              <a:pPr/>
              <a:t>25.02.2025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DD81D-F416-4527-B07B-A4D5247FF5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64D31-F5B9-44F6-92F4-DCB0DA8C8FF6}" type="datetimeFigureOut">
              <a:rPr lang="ru-RU" smtClean="0"/>
              <a:pPr/>
              <a:t>25.02.2025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DD81D-F416-4527-B07B-A4D5247FF5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64D31-F5B9-44F6-92F4-DCB0DA8C8FF6}" type="datetimeFigureOut">
              <a:rPr lang="ru-RU" smtClean="0"/>
              <a:pPr/>
              <a:t>25.02.2025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DD81D-F416-4527-B07B-A4D5247FF5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64D31-F5B9-44F6-92F4-DCB0DA8C8FF6}" type="datetimeFigureOut">
              <a:rPr lang="ru-RU" smtClean="0"/>
              <a:pPr/>
              <a:t>25.02.2025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DD81D-F416-4527-B07B-A4D5247FF5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64D31-F5B9-44F6-92F4-DCB0DA8C8FF6}" type="datetimeFigureOut">
              <a:rPr lang="ru-RU" smtClean="0"/>
              <a:pPr/>
              <a:t>25.02.2025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DD81D-F416-4527-B07B-A4D5247FF5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64D31-F5B9-44F6-92F4-DCB0DA8C8FF6}" type="datetimeFigureOut">
              <a:rPr lang="ru-RU" smtClean="0"/>
              <a:pPr/>
              <a:t>25.02.2025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DD81D-F416-4527-B07B-A4D5247FF5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64D31-F5B9-44F6-92F4-DCB0DA8C8FF6}" type="datetimeFigureOut">
              <a:rPr lang="ru-RU" smtClean="0"/>
              <a:pPr/>
              <a:t>25.02.2025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DD81D-F416-4527-B07B-A4D5247FF5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64D31-F5B9-44F6-92F4-DCB0DA8C8FF6}" type="datetimeFigureOut">
              <a:rPr lang="ru-RU" smtClean="0"/>
              <a:pPr/>
              <a:t>25.02.2025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DD81D-F416-4527-B07B-A4D5247FF5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4%D1%80%D0%B5%D0%B2%D0%BD%D0%B5%D0%B3%D1%80%D0%B5%D1%87%D0%B5%D1%81%D0%BA%D0%B8%D0%B9_%D1%8F%D0%B7%D1%8B%D0%BA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5202555" y="5102543"/>
            <a:ext cx="2344420" cy="39878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25.02.2025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46985" y="846455"/>
            <a:ext cx="750887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Муниципальное бюджетное дошкольное образовательное учреждение  детский сад № 14 г. Амурска Амурского муниципального района Хабаровского края                                                                                                      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050415" y="2190115"/>
            <a:ext cx="7842885" cy="22942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- практикум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«Использование проблемно - игровых технологий 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логико - математическом развитии 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дошкольников»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85520"/>
            <a:ext cx="12192000" cy="30777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49451" y="1352094"/>
            <a:ext cx="11360258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702945" y="568325"/>
            <a:ext cx="10122535" cy="5701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defTabSz="266700">
              <a:lnSpc>
                <a:spcPct val="114000"/>
              </a:lnSpc>
            </a:pPr>
            <a:r>
              <a:rPr lang="ru-RU" sz="2400" b="1" i="1">
                <a:latin typeface="Times New Roman" panose="02020603050405020304"/>
                <a:ea typeface="SimSun" panose="02010600030101010101" pitchFamily="2" charset="-122"/>
                <a:sym typeface="+mn-ea"/>
              </a:rPr>
              <a:t>И</a:t>
            </a:r>
            <a:r>
              <a:rPr sz="2400" b="1" i="1">
                <a:latin typeface="Times New Roman" panose="02020603050405020304"/>
                <a:ea typeface="SimSun" panose="02010600030101010101" pitchFamily="2" charset="-122"/>
                <a:sym typeface="+mn-ea"/>
              </a:rPr>
              <a:t>гры на объемное моделирование:</a:t>
            </a:r>
            <a:r>
              <a:rPr sz="2400" i="1">
                <a:latin typeface="Times New Roman" panose="02020603050405020304"/>
                <a:ea typeface="SimSun" panose="02010600030101010101" pitchFamily="2" charset="-122"/>
                <a:sym typeface="+mn-ea"/>
              </a:rPr>
              <a:t> </a:t>
            </a:r>
            <a:r>
              <a:rPr sz="2400" b="1" i="1">
                <a:latin typeface="Times New Roman" panose="02020603050405020304"/>
                <a:ea typeface="SimSun" panose="02010600030101010101" pitchFamily="2" charset="-122"/>
                <a:sym typeface="+mn-ea"/>
              </a:rPr>
              <a:t> </a:t>
            </a:r>
            <a:r>
              <a:rPr lang="en-US" altLang="en-US" sz="2000">
                <a:latin typeface="Times New Roman" panose="02020603050405020304"/>
                <a:ea typeface="SimSun" panose="02010600030101010101" pitchFamily="2" charset="-122"/>
                <a:sym typeface="+mn-ea"/>
              </a:rPr>
              <a:t>«Кубики</a:t>
            </a:r>
            <a:r>
              <a:rPr lang="en-US" altLang="ru-RU" sz="2000">
                <a:latin typeface="Times New Roman" panose="02020603050405020304"/>
                <a:ea typeface="SimSun" panose="02010600030101010101" pitchFamily="2" charset="-122"/>
                <a:sym typeface="+mn-ea"/>
              </a:rPr>
              <a:t> </a:t>
            </a:r>
            <a:r>
              <a:rPr lang="en-US" altLang="en-US" sz="2000">
                <a:latin typeface="Times New Roman" panose="02020603050405020304"/>
                <a:ea typeface="SimSun" panose="02010600030101010101" pitchFamily="2" charset="-122"/>
                <a:sym typeface="+mn-ea"/>
              </a:rPr>
              <a:t>для</a:t>
            </a:r>
            <a:r>
              <a:rPr lang="en-US" altLang="ru-RU" sz="2000">
                <a:latin typeface="Times New Roman" panose="02020603050405020304"/>
                <a:ea typeface="SimSun" panose="02010600030101010101" pitchFamily="2" charset="-122"/>
                <a:sym typeface="+mn-ea"/>
              </a:rPr>
              <a:t> </a:t>
            </a:r>
            <a:r>
              <a:rPr lang="en-US" altLang="en-US" sz="2000">
                <a:latin typeface="Times New Roman" panose="02020603050405020304"/>
                <a:ea typeface="SimSun" panose="02010600030101010101" pitchFamily="2" charset="-122"/>
                <a:sym typeface="+mn-ea"/>
              </a:rPr>
              <a:t>всех»</a:t>
            </a:r>
            <a:r>
              <a:rPr lang="en-US" altLang="ru-RU" sz="2000">
                <a:latin typeface="Times New Roman" panose="02020603050405020304"/>
                <a:ea typeface="SimSun" panose="02010600030101010101" pitchFamily="2" charset="-122"/>
                <a:sym typeface="+mn-ea"/>
              </a:rPr>
              <a:t>, </a:t>
            </a:r>
            <a:r>
              <a:rPr lang="en-US" altLang="en-US" sz="2000">
                <a:latin typeface="Times New Roman" panose="02020603050405020304"/>
                <a:ea typeface="SimSun" panose="02010600030101010101" pitchFamily="2" charset="-122"/>
                <a:sym typeface="+mn-ea"/>
              </a:rPr>
              <a:t>«Шар»</a:t>
            </a:r>
            <a:r>
              <a:rPr lang="en-US" altLang="ru-RU" sz="2000">
                <a:latin typeface="Times New Roman" panose="02020603050405020304"/>
                <a:ea typeface="SimSun" panose="02010600030101010101" pitchFamily="2" charset="-122"/>
                <a:sym typeface="+mn-ea"/>
              </a:rPr>
              <a:t>, </a:t>
            </a:r>
            <a:r>
              <a:rPr lang="en-US" altLang="en-US" sz="2000">
                <a:latin typeface="Times New Roman" panose="02020603050405020304"/>
                <a:ea typeface="SimSun" panose="02010600030101010101" pitchFamily="2" charset="-122"/>
                <a:sym typeface="+mn-ea"/>
              </a:rPr>
              <a:t>«Тетрис»</a:t>
            </a:r>
            <a:r>
              <a:rPr lang="en-US" altLang="ru-RU" sz="2000">
                <a:latin typeface="Times New Roman" panose="02020603050405020304"/>
                <a:ea typeface="SimSun" panose="02010600030101010101" pitchFamily="2" charset="-122"/>
                <a:sym typeface="+mn-ea"/>
              </a:rPr>
              <a:t>, </a:t>
            </a:r>
            <a:r>
              <a:rPr lang="en-US" altLang="en-US" sz="2000">
                <a:latin typeface="Times New Roman" panose="02020603050405020304"/>
                <a:ea typeface="SimSun" panose="02010600030101010101" pitchFamily="2" charset="-122"/>
                <a:sym typeface="+mn-ea"/>
              </a:rPr>
              <a:t>«Змейка»</a:t>
            </a:r>
            <a:r>
              <a:rPr lang="en-US" altLang="ru-RU" sz="2000">
                <a:latin typeface="Times New Roman" panose="02020603050405020304"/>
                <a:ea typeface="SimSun" panose="02010600030101010101" pitchFamily="2" charset="-122"/>
                <a:sym typeface="+mn-ea"/>
              </a:rPr>
              <a:t>, </a:t>
            </a:r>
            <a:r>
              <a:rPr lang="en-US" altLang="en-US" sz="2000">
                <a:latin typeface="Times New Roman" panose="02020603050405020304"/>
                <a:ea typeface="SimSun" panose="02010600030101010101" pitchFamily="2" charset="-122"/>
                <a:sym typeface="+mn-ea"/>
              </a:rPr>
              <a:t>«Геометрический</a:t>
            </a:r>
            <a:r>
              <a:rPr lang="en-US" altLang="ru-RU" sz="2000">
                <a:latin typeface="Times New Roman" panose="02020603050405020304"/>
                <a:ea typeface="SimSun" panose="02010600030101010101" pitchFamily="2" charset="-122"/>
                <a:sym typeface="+mn-ea"/>
              </a:rPr>
              <a:t> </a:t>
            </a:r>
            <a:r>
              <a:rPr lang="en-US" altLang="en-US" sz="2000">
                <a:latin typeface="Times New Roman" panose="02020603050405020304"/>
                <a:ea typeface="SimSun" panose="02010600030101010101" pitchFamily="2" charset="-122"/>
                <a:sym typeface="+mn-ea"/>
              </a:rPr>
              <a:t>конструктор»</a:t>
            </a:r>
            <a:r>
              <a:rPr lang="en-US" altLang="ru-RU" sz="2000">
                <a:latin typeface="Times New Roman" panose="02020603050405020304"/>
                <a:ea typeface="SimSun" panose="02010600030101010101" pitchFamily="2" charset="-122"/>
                <a:sym typeface="+mn-ea"/>
              </a:rPr>
              <a:t> </a:t>
            </a:r>
            <a:r>
              <a:rPr lang="en-US" altLang="en-US" sz="2000">
                <a:latin typeface="Times New Roman" panose="02020603050405020304"/>
                <a:ea typeface="SimSun" panose="02010600030101010101" pitchFamily="2" charset="-122"/>
                <a:sym typeface="+mn-ea"/>
              </a:rPr>
              <a:t>и</a:t>
            </a:r>
            <a:r>
              <a:rPr lang="en-US" altLang="ru-RU" sz="2000">
                <a:latin typeface="Times New Roman" panose="02020603050405020304"/>
                <a:ea typeface="SimSun" panose="02010600030101010101" pitchFamily="2" charset="-122"/>
                <a:sym typeface="+mn-ea"/>
              </a:rPr>
              <a:t> </a:t>
            </a:r>
            <a:r>
              <a:rPr lang="en-US" altLang="en-US" sz="2000">
                <a:latin typeface="Times New Roman" panose="02020603050405020304"/>
                <a:ea typeface="SimSun" panose="02010600030101010101" pitchFamily="2" charset="-122"/>
                <a:sym typeface="+mn-ea"/>
              </a:rPr>
              <a:t>др</a:t>
            </a:r>
            <a:r>
              <a:rPr lang="en-US" altLang="ru-RU" sz="2000">
                <a:latin typeface="Times New Roman" panose="02020603050405020304"/>
                <a:ea typeface="SimSun" panose="02010600030101010101" pitchFamily="2" charset="-122"/>
                <a:sym typeface="+mn-ea"/>
              </a:rPr>
              <a:t>.</a:t>
            </a:r>
            <a:endParaRPr lang="en-US" altLang="ru-RU" sz="2400">
              <a:latin typeface="Times New Roman" panose="02020603050405020304"/>
              <a:ea typeface="SimSun" panose="02010600030101010101" pitchFamily="2" charset="-122"/>
              <a:sym typeface="+mn-ea"/>
            </a:endParaRPr>
          </a:p>
          <a:p>
            <a:pPr algn="just" defTabSz="266700">
              <a:lnSpc>
                <a:spcPct val="114000"/>
              </a:lnSpc>
            </a:pPr>
            <a:endParaRPr lang="en-US" altLang="ru-RU" b="1" i="1">
              <a:latin typeface="Times New Roman" panose="02020603050405020304"/>
              <a:ea typeface="SimSun" panose="02010600030101010101" pitchFamily="2" charset="-122"/>
              <a:sym typeface="+mn-ea"/>
            </a:endParaRPr>
          </a:p>
          <a:p>
            <a:pPr algn="just" defTabSz="266700">
              <a:lnSpc>
                <a:spcPct val="114000"/>
              </a:lnSpc>
            </a:pPr>
            <a:endParaRPr lang="en-US" altLang="ru-RU" b="1" i="1">
              <a:latin typeface="Times New Roman" panose="02020603050405020304"/>
              <a:ea typeface="SimSun" panose="02010600030101010101" pitchFamily="2" charset="-122"/>
              <a:sym typeface="+mn-ea"/>
            </a:endParaRPr>
          </a:p>
          <a:p>
            <a:pPr algn="just" defTabSz="266700">
              <a:lnSpc>
                <a:spcPct val="114000"/>
              </a:lnSpc>
            </a:pPr>
            <a:endParaRPr lang="en-US" altLang="ru-RU" b="1" i="1">
              <a:latin typeface="Times New Roman" panose="02020603050405020304"/>
              <a:ea typeface="SimSun" panose="02010600030101010101" pitchFamily="2" charset="-122"/>
              <a:sym typeface="+mn-ea"/>
            </a:endParaRPr>
          </a:p>
          <a:p>
            <a:pPr algn="just" defTabSz="266700">
              <a:lnSpc>
                <a:spcPct val="114000"/>
              </a:lnSpc>
            </a:pPr>
            <a:endParaRPr lang="en-US" altLang="ru-RU" b="1" i="1">
              <a:latin typeface="Times New Roman" panose="02020603050405020304"/>
              <a:ea typeface="SimSun" panose="02010600030101010101" pitchFamily="2" charset="-122"/>
              <a:sym typeface="+mn-ea"/>
            </a:endParaRPr>
          </a:p>
          <a:p>
            <a:pPr algn="just" defTabSz="266700">
              <a:lnSpc>
                <a:spcPct val="114000"/>
              </a:lnSpc>
            </a:pPr>
            <a:endParaRPr lang="en-US" altLang="ru-RU" b="1" i="1">
              <a:latin typeface="Times New Roman" panose="02020603050405020304"/>
              <a:ea typeface="SimSun" panose="02010600030101010101" pitchFamily="2" charset="-122"/>
              <a:sym typeface="+mn-ea"/>
            </a:endParaRPr>
          </a:p>
          <a:p>
            <a:pPr algn="just" defTabSz="266700">
              <a:lnSpc>
                <a:spcPct val="114000"/>
              </a:lnSpc>
            </a:pPr>
            <a:endParaRPr lang="en-US" altLang="ru-RU" b="1" i="1">
              <a:latin typeface="Times New Roman" panose="02020603050405020304"/>
              <a:ea typeface="SimSun" panose="02010600030101010101" pitchFamily="2" charset="-122"/>
            </a:endParaRPr>
          </a:p>
          <a:p>
            <a:pPr algn="just" defTabSz="266700">
              <a:lnSpc>
                <a:spcPct val="114000"/>
              </a:lnSpc>
            </a:pPr>
            <a:endParaRPr lang="ru-RU" sz="2400" b="1" i="1">
              <a:latin typeface="Times New Roman" panose="02020603050405020304"/>
              <a:ea typeface="SimSun" panose="02010600030101010101" pitchFamily="2" charset="-122"/>
              <a:sym typeface="+mn-ea"/>
            </a:endParaRPr>
          </a:p>
          <a:p>
            <a:pPr algn="just" defTabSz="266700">
              <a:lnSpc>
                <a:spcPct val="114000"/>
              </a:lnSpc>
            </a:pPr>
            <a:r>
              <a:rPr lang="ru-RU" sz="2400" b="1" i="1">
                <a:latin typeface="Times New Roman" panose="02020603050405020304"/>
                <a:ea typeface="SimSun" panose="02010600030101010101" pitchFamily="2" charset="-122"/>
                <a:sym typeface="+mn-ea"/>
              </a:rPr>
              <a:t>И</a:t>
            </a:r>
            <a:r>
              <a:rPr sz="2400" b="1" i="1">
                <a:latin typeface="Times New Roman" panose="02020603050405020304"/>
                <a:ea typeface="SimSun" panose="02010600030101010101" pitchFamily="2" charset="-122"/>
                <a:sym typeface="+mn-ea"/>
              </a:rPr>
              <a:t>гры на плоскостное моделирование:</a:t>
            </a:r>
            <a:r>
              <a:rPr sz="2400" i="1">
                <a:latin typeface="Times New Roman" panose="02020603050405020304"/>
                <a:ea typeface="SimSun" panose="02010600030101010101" pitchFamily="2" charset="-122"/>
                <a:sym typeface="+mn-ea"/>
              </a:rPr>
              <a:t> </a:t>
            </a:r>
          </a:p>
          <a:p>
            <a:pPr algn="just" defTabSz="266700">
              <a:lnSpc>
                <a:spcPct val="114000"/>
              </a:lnSpc>
            </a:pPr>
            <a:r>
              <a:rPr lang="en-US" altLang="en-US" sz="2000">
                <a:latin typeface="Times New Roman" panose="02020603050405020304"/>
                <a:ea typeface="SimSun" panose="02010600030101010101" pitchFamily="2" charset="-122"/>
                <a:sym typeface="+mn-ea"/>
              </a:rPr>
              <a:t>«Тетрис»</a:t>
            </a:r>
            <a:r>
              <a:rPr lang="en-US" altLang="ru-RU" sz="2000">
                <a:latin typeface="Times New Roman" panose="02020603050405020304"/>
                <a:ea typeface="SimSun" panose="02010600030101010101" pitchFamily="2" charset="-122"/>
                <a:sym typeface="+mn-ea"/>
              </a:rPr>
              <a:t>, </a:t>
            </a:r>
            <a:r>
              <a:rPr lang="ru-RU" altLang="en-US" sz="2000">
                <a:latin typeface="Times New Roman" panose="02020603050405020304"/>
                <a:ea typeface="SimSun" panose="02010600030101010101" pitchFamily="2" charset="-122"/>
                <a:sym typeface="+mn-ea"/>
              </a:rPr>
              <a:t>«Колумбово яйцо»</a:t>
            </a:r>
            <a:r>
              <a:rPr lang="en-US" altLang="ru-RU" sz="2000">
                <a:latin typeface="Times New Roman" panose="02020603050405020304"/>
                <a:ea typeface="SimSun" panose="02010600030101010101" pitchFamily="2" charset="-122"/>
                <a:sym typeface="+mn-ea"/>
              </a:rPr>
              <a:t> </a:t>
            </a:r>
            <a:r>
              <a:rPr lang="ru-RU" altLang="en-US" sz="2000">
                <a:latin typeface="Times New Roman" panose="02020603050405020304"/>
                <a:ea typeface="SimSun" panose="02010600030101010101" pitchFamily="2" charset="-122"/>
                <a:sym typeface="+mn-ea"/>
              </a:rPr>
              <a:t>, «Соты» и </a:t>
            </a:r>
            <a:r>
              <a:rPr lang="en-US" altLang="en-US" sz="2000">
                <a:latin typeface="Times New Roman" panose="02020603050405020304"/>
                <a:ea typeface="SimSun" panose="02010600030101010101" pitchFamily="2" charset="-122"/>
                <a:sym typeface="+mn-ea"/>
              </a:rPr>
              <a:t>др</a:t>
            </a:r>
            <a:r>
              <a:rPr lang="en-US" altLang="ru-RU" sz="2000">
                <a:latin typeface="Times New Roman" panose="02020603050405020304"/>
                <a:ea typeface="SimSun" panose="02010600030101010101" pitchFamily="2" charset="-122"/>
                <a:sym typeface="+mn-ea"/>
              </a:rPr>
              <a:t>.</a:t>
            </a:r>
          </a:p>
          <a:p>
            <a:pPr algn="just" defTabSz="266700">
              <a:lnSpc>
                <a:spcPct val="114000"/>
              </a:lnSpc>
            </a:pPr>
            <a:r>
              <a:rPr sz="2000">
                <a:latin typeface="Times New Roman" panose="02020603050405020304"/>
                <a:ea typeface="SimSun" panose="02010600030101010101" pitchFamily="2" charset="-122"/>
                <a:sym typeface="+mn-ea"/>
              </a:rPr>
              <a:t>игры из серии</a:t>
            </a:r>
            <a:r>
              <a:rPr sz="2000" b="1" i="1">
                <a:latin typeface="Times New Roman" panose="02020603050405020304"/>
                <a:ea typeface="SimSun" panose="02010600030101010101" pitchFamily="2" charset="-122"/>
                <a:sym typeface="+mn-ea"/>
              </a:rPr>
              <a:t> </a:t>
            </a:r>
            <a:r>
              <a:rPr sz="2000">
                <a:latin typeface="Times New Roman" panose="02020603050405020304"/>
                <a:ea typeface="SimSun" panose="02010600030101010101" pitchFamily="2" charset="-122"/>
                <a:sym typeface="+mn-ea"/>
              </a:rPr>
              <a:t>«Форма и цвет», «Сложи узор», </a:t>
            </a:r>
          </a:p>
          <a:p>
            <a:pPr algn="just" defTabSz="266700">
              <a:lnSpc>
                <a:spcPct val="114000"/>
              </a:lnSpc>
            </a:pPr>
            <a:r>
              <a:rPr sz="2000">
                <a:latin typeface="Times New Roman" panose="02020603050405020304"/>
                <a:ea typeface="SimSun" panose="02010600030101010101" pitchFamily="2" charset="-122"/>
                <a:sym typeface="+mn-ea"/>
              </a:rPr>
              <a:t>«Уникуб», «Цветное панно», </a:t>
            </a:r>
          </a:p>
          <a:p>
            <a:pPr algn="just" defTabSz="266700">
              <a:lnSpc>
                <a:spcPct val="114000"/>
              </a:lnSpc>
            </a:pPr>
            <a:r>
              <a:rPr sz="2000">
                <a:latin typeface="Times New Roman" panose="02020603050405020304"/>
                <a:ea typeface="SimSun" panose="02010600030101010101" pitchFamily="2" charset="-122"/>
                <a:sym typeface="+mn-ea"/>
              </a:rPr>
              <a:t>«</a:t>
            </a:r>
            <a:r>
              <a:rPr lang="ru-RU" sz="2000">
                <a:latin typeface="Times New Roman" panose="02020603050405020304"/>
                <a:ea typeface="SimSun" panose="02010600030101010101" pitchFamily="2" charset="-122"/>
                <a:sym typeface="+mn-ea"/>
              </a:rPr>
              <a:t>Р</a:t>
            </a:r>
            <a:r>
              <a:rPr sz="2000">
                <a:latin typeface="Times New Roman" panose="02020603050405020304"/>
                <a:ea typeface="SimSun" panose="02010600030101010101" pitchFamily="2" charset="-122"/>
                <a:sym typeface="+mn-ea"/>
              </a:rPr>
              <a:t>азноцветные квадраты», </a:t>
            </a:r>
          </a:p>
          <a:p>
            <a:pPr algn="just" defTabSz="266700">
              <a:lnSpc>
                <a:spcPct val="114000"/>
              </a:lnSpc>
            </a:pPr>
            <a:r>
              <a:rPr sz="2000">
                <a:latin typeface="Times New Roman" panose="02020603050405020304"/>
                <a:ea typeface="SimSun" panose="02010600030101010101" pitchFamily="2" charset="-122"/>
                <a:sym typeface="+mn-ea"/>
              </a:rPr>
              <a:t>«Треугольное домино», </a:t>
            </a:r>
          </a:p>
          <a:p>
            <a:pPr algn="just" defTabSz="266700">
              <a:lnSpc>
                <a:spcPct val="114000"/>
              </a:lnSpc>
            </a:pPr>
            <a:r>
              <a:rPr sz="2000">
                <a:latin typeface="Times New Roman" panose="02020603050405020304"/>
                <a:ea typeface="SimSun" panose="02010600030101010101" pitchFamily="2" charset="-122"/>
                <a:sym typeface="+mn-ea"/>
              </a:rPr>
              <a:t>«Чтобы цвет не повторялся» и др.</a:t>
            </a:r>
            <a:endParaRPr lang="ru-RU" altLang="en-US" sz="2000">
              <a:latin typeface="Times New Roman" panose="02020603050405020304"/>
              <a:ea typeface="SimSun" panose="02010600030101010101" pitchFamily="2" charset="-122"/>
              <a:sym typeface="+mn-ea"/>
            </a:endParaRPr>
          </a:p>
        </p:txBody>
      </p:sp>
      <p:pic>
        <p:nvPicPr>
          <p:cNvPr id="3" name="Рисунок 1" descr="Picture background"/>
          <p:cNvPicPr>
            <a:picLocks noChangeAspect="1" noChangeArrowheads="1"/>
          </p:cNvPicPr>
          <p:nvPr/>
        </p:nvPicPr>
        <p:blipFill>
          <a:blip r:embed="rId2"/>
          <a:srcRect l="72885" t="17699" b="12979"/>
          <a:stretch>
            <a:fillRect/>
          </a:stretch>
        </p:blipFill>
        <p:spPr>
          <a:xfrm>
            <a:off x="8224520" y="3960495"/>
            <a:ext cx="1586230" cy="2097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" descr="Picture background"/>
          <p:cNvPicPr>
            <a:picLocks noChangeAspect="1" noChangeArrowheads="1"/>
          </p:cNvPicPr>
          <p:nvPr/>
        </p:nvPicPr>
        <p:blipFill>
          <a:blip r:embed="rId2"/>
          <a:srcRect t="32153" r="73673" b="8555"/>
          <a:stretch>
            <a:fillRect/>
          </a:stretch>
        </p:blipFill>
        <p:spPr>
          <a:xfrm>
            <a:off x="10012680" y="3960495"/>
            <a:ext cx="1675130" cy="212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6" descr="Picture backgroun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139940" y="1089025"/>
            <a:ext cx="413893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8" descr="Picture background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BFC">
                  <a:alpha val="100000"/>
                </a:srgbClr>
              </a:clrFrom>
              <a:clrTo>
                <a:srgbClr val="FDFBFC">
                  <a:alpha val="100000"/>
                  <a:alpha val="0"/>
                </a:srgbClr>
              </a:clrTo>
            </a:clrChange>
          </a:blip>
          <a:srcRect r="1006"/>
          <a:stretch>
            <a:fillRect/>
          </a:stretch>
        </p:blipFill>
        <p:spPr>
          <a:xfrm>
            <a:off x="1967230" y="1504950"/>
            <a:ext cx="3997325" cy="2015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Изображение -2147482614" descr="lbkza3lKHWk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5495" y="3960495"/>
            <a:ext cx="2262505" cy="22625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854075" y="537845"/>
            <a:ext cx="10304780" cy="4577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66700">
              <a:lnSpc>
                <a:spcPct val="114000"/>
              </a:lnSpc>
            </a:pPr>
            <a:r>
              <a:rPr sz="2400" b="1" i="1">
                <a:latin typeface="Times New Roman" panose="02020603050405020304"/>
                <a:ea typeface="SimSun" panose="02010600030101010101" pitchFamily="2" charset="-122"/>
              </a:rPr>
              <a:t>Логико-математические сюжетные игры</a:t>
            </a:r>
            <a:r>
              <a:rPr sz="2400">
                <a:latin typeface="Times New Roman" panose="02020603050405020304"/>
                <a:ea typeface="SimSun" panose="02010600030101010101" pitchFamily="2" charset="-122"/>
              </a:rPr>
              <a:t> – это игры, в которых дети учатся выявлять и абстрагировать свойства, осваивают операции сравнения, классификации, обобщения. </a:t>
            </a:r>
          </a:p>
          <a:p>
            <a:pPr algn="just" defTabSz="266700">
              <a:lnSpc>
                <a:spcPct val="114000"/>
              </a:lnSpc>
            </a:pPr>
            <a:r>
              <a:rPr lang="ru-RU" sz="2400">
                <a:latin typeface="Times New Roman" panose="02020603050405020304"/>
                <a:ea typeface="SimSun" panose="02010600030101010101" pitchFamily="2" charset="-122"/>
              </a:rPr>
              <a:t>          </a:t>
            </a:r>
            <a:r>
              <a:rPr sz="2400">
                <a:latin typeface="Times New Roman" panose="02020603050405020304"/>
                <a:ea typeface="SimSun" panose="02010600030101010101" pitchFamily="2" charset="-122"/>
              </a:rPr>
              <a:t>Играя в сюжетные игры дети познают свойства и отношения предметов по форме, размеру, массе, расположению в пространстве, познают цифры и числа. </a:t>
            </a:r>
          </a:p>
          <a:p>
            <a:pPr algn="just" defTabSz="266700">
              <a:lnSpc>
                <a:spcPct val="114000"/>
              </a:lnSpc>
            </a:pPr>
            <a:r>
              <a:rPr sz="2400">
                <a:latin typeface="Times New Roman" panose="02020603050405020304"/>
                <a:ea typeface="SimSun" panose="02010600030101010101" pitchFamily="2" charset="-122"/>
              </a:rPr>
              <a:t>Например</a:t>
            </a:r>
            <a:r>
              <a:rPr lang="ru-RU" sz="2400">
                <a:latin typeface="Times New Roman" panose="02020603050405020304"/>
                <a:ea typeface="SimSun" panose="02010600030101010101" pitchFamily="2" charset="-122"/>
              </a:rPr>
              <a:t>:</a:t>
            </a:r>
            <a:r>
              <a:rPr sz="2400">
                <a:latin typeface="Times New Roman" panose="02020603050405020304"/>
                <a:ea typeface="SimSun" panose="02010600030101010101" pitchFamily="2" charset="-122"/>
              </a:rPr>
              <a:t> </a:t>
            </a:r>
          </a:p>
          <a:p>
            <a:pPr algn="just" defTabSz="266700">
              <a:lnSpc>
                <a:spcPct val="114000"/>
              </a:lnSpc>
            </a:pPr>
            <a:r>
              <a:rPr sz="2400">
                <a:latin typeface="Times New Roman" panose="02020603050405020304"/>
                <a:ea typeface="SimSun" panose="02010600030101010101" pitchFamily="2" charset="-122"/>
              </a:rPr>
              <a:t>«Кто где живет?», </a:t>
            </a:r>
          </a:p>
          <a:p>
            <a:pPr algn="just" defTabSz="266700">
              <a:lnSpc>
                <a:spcPct val="114000"/>
              </a:lnSpc>
            </a:pPr>
            <a:r>
              <a:rPr sz="2400">
                <a:latin typeface="Times New Roman" panose="02020603050405020304"/>
                <a:ea typeface="SimSun" panose="02010600030101010101" pitchFamily="2" charset="-122"/>
              </a:rPr>
              <a:t>«Как звери готовились к Новому году», </a:t>
            </a:r>
          </a:p>
          <a:p>
            <a:pPr algn="just" defTabSz="266700">
              <a:lnSpc>
                <a:spcPct val="114000"/>
              </a:lnSpc>
            </a:pPr>
            <a:r>
              <a:rPr sz="2400">
                <a:latin typeface="Times New Roman" panose="02020603050405020304"/>
                <a:ea typeface="SimSun" panose="02010600030101010101" pitchFamily="2" charset="-122"/>
              </a:rPr>
              <a:t>«Навестим кота Леопольда» и др.</a:t>
            </a:r>
          </a:p>
          <a:p>
            <a:pPr algn="just" defTabSz="266700">
              <a:lnSpc>
                <a:spcPct val="114000"/>
              </a:lnSpc>
            </a:pPr>
            <a:r>
              <a:rPr sz="1600">
                <a:latin typeface="Times New Roman" panose="02020603050405020304"/>
                <a:ea typeface="SimSun" panose="02010600030101010101" pitchFamily="2" charset="-122"/>
              </a:rPr>
              <a:t> </a:t>
            </a:r>
          </a:p>
        </p:txBody>
      </p:sp>
      <p:pic>
        <p:nvPicPr>
          <p:cNvPr id="4" name="Изображение 3" descr="0a8de0bb0a5af7a1c420baf0441ce98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63030" y="2929890"/>
            <a:ext cx="2788285" cy="3133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76655" y="488315"/>
            <a:ext cx="9074785" cy="10737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ctr" defTabSz="266700">
              <a:lnSpc>
                <a:spcPct val="114000"/>
              </a:lnSpc>
            </a:pPr>
            <a:r>
              <a:rPr lang="ru-RU" sz="2800" b="1" i="1">
                <a:ln>
                  <a:solidFill>
                    <a:srgbClr val="002060"/>
                  </a:solidFill>
                </a:ln>
                <a:latin typeface="Times New Roman" panose="02020603050405020304"/>
                <a:ea typeface="SimSun" panose="02010600030101010101" pitchFamily="2" charset="-122"/>
                <a:sym typeface="+mn-ea"/>
              </a:rPr>
              <a:t>Эк</a:t>
            </a:r>
            <a:r>
              <a:rPr sz="2800" b="1" i="1">
                <a:ln>
                  <a:solidFill>
                    <a:srgbClr val="002060"/>
                  </a:solidFill>
                </a:ln>
                <a:latin typeface="Times New Roman" panose="02020603050405020304"/>
                <a:ea typeface="SimSun" panose="02010600030101010101" pitchFamily="2" charset="-122"/>
                <a:sym typeface="+mn-ea"/>
              </a:rPr>
              <a:t>спериментирование и исследовательская деятельность</a:t>
            </a:r>
            <a:endParaRPr kumimoji="0" lang="ru-RU" sz="2800" b="1" i="1" u="none" strike="noStrike" cap="none" normalizeH="0" baseline="0" dirty="0" smtClean="0">
              <a:ln>
                <a:solidFill>
                  <a:srgbClr val="002060"/>
                </a:solidFill>
              </a:ln>
              <a:solidFill>
                <a:schemeClr val="tx1"/>
              </a:solidFill>
              <a:effectLst/>
              <a:latin typeface="Times New Roman" panose="02020603050405020304"/>
              <a:ea typeface="SimSun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52" name="Рисунок 5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266940" y="2245360"/>
            <a:ext cx="4228465" cy="3172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Текстовое поле 1"/>
          <p:cNvSpPr txBox="1"/>
          <p:nvPr/>
        </p:nvSpPr>
        <p:spPr>
          <a:xfrm>
            <a:off x="511175" y="1460500"/>
            <a:ext cx="6286500" cy="5036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66700">
              <a:lnSpc>
                <a:spcPct val="114000"/>
              </a:lnSpc>
            </a:pPr>
            <a:r>
              <a:rPr sz="2400" b="1">
                <a:latin typeface="Times New Roman" panose="02020603050405020304"/>
                <a:ea typeface="SimSun" panose="02010600030101010101" pitchFamily="2" charset="-122"/>
              </a:rPr>
              <a:t>Этапы руководства: </a:t>
            </a:r>
            <a:endParaRPr sz="1600">
              <a:latin typeface="Times New Roman" panose="02020603050405020304"/>
              <a:ea typeface="SimSun" panose="02010600030101010101" pitchFamily="2" charset="-122"/>
            </a:endParaRPr>
          </a:p>
          <a:p>
            <a:pPr algn="just" defTabSz="266700">
              <a:lnSpc>
                <a:spcPct val="114000"/>
              </a:lnSpc>
            </a:pPr>
            <a:r>
              <a:rPr sz="1600" i="1">
                <a:latin typeface="Times New Roman" panose="02020603050405020304"/>
                <a:ea typeface="SimSun" panose="02010600030101010101" pitchFamily="2" charset="-122"/>
              </a:rPr>
              <a:t>    </a:t>
            </a:r>
            <a:r>
              <a:rPr i="1">
                <a:latin typeface="Times New Roman" panose="02020603050405020304"/>
                <a:ea typeface="SimSun" panose="02010600030101010101" pitchFamily="2" charset="-122"/>
              </a:rPr>
              <a:t>  </a:t>
            </a:r>
            <a:r>
              <a:rPr sz="2000" b="1" i="1">
                <a:latin typeface="Times New Roman" panose="02020603050405020304"/>
                <a:ea typeface="SimSun" panose="02010600030101010101" pitchFamily="2" charset="-122"/>
              </a:rPr>
              <a:t>1 этап: </a:t>
            </a:r>
            <a:r>
              <a:rPr sz="2000">
                <a:latin typeface="Times New Roman" panose="02020603050405020304"/>
                <a:ea typeface="SimSun" panose="02010600030101010101" pitchFamily="2" charset="-122"/>
              </a:rPr>
              <a:t>Совместная деятельность с педагогом:</a:t>
            </a:r>
            <a:r>
              <a:rPr sz="2000" b="1" i="1">
                <a:latin typeface="Times New Roman" panose="02020603050405020304"/>
                <a:ea typeface="SimSun" panose="02010600030101010101" pitchFamily="2" charset="-122"/>
              </a:rPr>
              <a:t> </a:t>
            </a:r>
            <a:r>
              <a:rPr sz="2000">
                <a:latin typeface="Times New Roman" panose="02020603050405020304"/>
                <a:ea typeface="SimSun" panose="02010600030101010101" pitchFamily="2" charset="-122"/>
              </a:rPr>
              <a:t>уточнение представлений детей о свойствах и качествах материалов, мотивирование, создание проблемной ситуации, постановка цели, определение этапов исследования, выдвижение предположений о результатах, их обоснование, проведение эксперимента, фиксация результатов, их обсуждение.</a:t>
            </a:r>
          </a:p>
          <a:p>
            <a:pPr algn="just" defTabSz="266700">
              <a:lnSpc>
                <a:spcPct val="114000"/>
              </a:lnSpc>
            </a:pPr>
            <a:r>
              <a:rPr sz="2000">
                <a:latin typeface="Times New Roman" panose="02020603050405020304"/>
                <a:ea typeface="SimSun" panose="02010600030101010101" pitchFamily="2" charset="-122"/>
              </a:rPr>
              <a:t>    </a:t>
            </a:r>
            <a:r>
              <a:rPr sz="2000" b="1" i="1">
                <a:latin typeface="Times New Roman" panose="02020603050405020304"/>
                <a:ea typeface="SimSun" panose="02010600030101010101" pitchFamily="2" charset="-122"/>
              </a:rPr>
              <a:t> 2 этап:</a:t>
            </a:r>
            <a:r>
              <a:rPr sz="2000">
                <a:latin typeface="Times New Roman" panose="02020603050405020304"/>
                <a:ea typeface="SimSun" panose="02010600030101010101" pitchFamily="2" charset="-122"/>
              </a:rPr>
              <a:t>  Самостоятельное экспериментирование: беседы, спец. игры и упражнения, практическая деятельность. Педагог с помощью схем показывает проблему, дети предлагают пути ее решения, отбирают необходимые материалы, фиксируют результаты. </a:t>
            </a:r>
          </a:p>
          <a:p>
            <a:pPr algn="just" defTabSz="266700">
              <a:lnSpc>
                <a:spcPct val="114000"/>
              </a:lnSpc>
            </a:pPr>
            <a:r>
              <a:rPr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ru-RU">
                <a:latin typeface="Times New Roman" panose="02020603050405020304"/>
                <a:ea typeface="SimSun" panose="02010600030101010101" pitchFamily="2" charset="-122"/>
              </a:rPr>
              <a:t>         </a:t>
            </a:r>
            <a:endParaRPr>
              <a:latin typeface="Times New Roman" panose="02020603050405020304"/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85520"/>
            <a:ext cx="12192000" cy="30777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2404745" y="445770"/>
            <a:ext cx="6096000" cy="5822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defTabSz="266700">
              <a:lnSpc>
                <a:spcPct val="114000"/>
              </a:lnSpc>
            </a:pPr>
            <a:r>
              <a:rPr lang="ru-RU" sz="2800" b="1" i="1">
                <a:ln>
                  <a:solidFill>
                    <a:srgbClr val="002060"/>
                  </a:solidFill>
                </a:ln>
                <a:latin typeface="Times New Roman" panose="02020603050405020304"/>
                <a:ea typeface="SimSun" panose="02010600030101010101" pitchFamily="2" charset="-122"/>
                <a:sym typeface="+mn-ea"/>
              </a:rPr>
              <a:t>П</a:t>
            </a:r>
            <a:r>
              <a:rPr sz="2800" b="1" i="1">
                <a:ln>
                  <a:solidFill>
                    <a:srgbClr val="002060"/>
                  </a:solidFill>
                </a:ln>
                <a:latin typeface="Times New Roman" panose="02020603050405020304"/>
                <a:ea typeface="SimSun" panose="02010600030101010101" pitchFamily="2" charset="-122"/>
                <a:sym typeface="+mn-ea"/>
              </a:rPr>
              <a:t>роблемные ситуации</a:t>
            </a:r>
            <a:endParaRPr lang="ru-RU" altLang="en-US" sz="2800" b="1" i="1">
              <a:ln>
                <a:solidFill>
                  <a:srgbClr val="002060"/>
                </a:solidFill>
              </a:ln>
              <a:latin typeface="Times New Roman" panose="02020603050405020304"/>
              <a:ea typeface="SimSun" panose="02010600030101010101" pitchFamily="2" charset="-122"/>
              <a:sym typeface="+mn-ea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568325" y="1183005"/>
            <a:ext cx="11214735" cy="4229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66700">
              <a:lnSpc>
                <a:spcPct val="114000"/>
              </a:lnSpc>
            </a:pPr>
            <a:r>
              <a:rPr lang="ru-RU" sz="2400" b="1" i="1">
                <a:latin typeface="Times New Roman" panose="02020603050405020304"/>
                <a:ea typeface="SimSun" panose="02010600030101010101" pitchFamily="2" charset="-122"/>
              </a:rPr>
              <a:t>С</a:t>
            </a:r>
            <a:r>
              <a:rPr sz="2400" b="1" i="1">
                <a:latin typeface="Times New Roman" panose="02020603050405020304"/>
                <a:ea typeface="SimSun" panose="02010600030101010101" pitchFamily="2" charset="-122"/>
              </a:rPr>
              <a:t>труктурными компонентами</a:t>
            </a:r>
            <a:r>
              <a:rPr sz="2400" i="1">
                <a:latin typeface="Times New Roman" panose="02020603050405020304"/>
                <a:ea typeface="SimSun" panose="02010600030101010101" pitchFamily="2" charset="-122"/>
              </a:rPr>
              <a:t> </a:t>
            </a:r>
            <a:r>
              <a:rPr sz="2400">
                <a:latin typeface="Times New Roman" panose="02020603050405020304"/>
                <a:ea typeface="SimSun" panose="02010600030101010101" pitchFamily="2" charset="-122"/>
              </a:rPr>
              <a:t>проблемной ситуации являются:</a:t>
            </a:r>
          </a:p>
          <a:p>
            <a:pPr algn="just" defTabSz="266700">
              <a:lnSpc>
                <a:spcPct val="114000"/>
              </a:lnSpc>
            </a:pPr>
            <a:r>
              <a:rPr sz="2400">
                <a:latin typeface="Times New Roman" panose="02020603050405020304"/>
                <a:ea typeface="SimSun" panose="02010600030101010101" pitchFamily="2" charset="-122"/>
              </a:rPr>
              <a:t>       1. </a:t>
            </a:r>
            <a:r>
              <a:rPr sz="2400" b="1">
                <a:latin typeface="Times New Roman" panose="02020603050405020304"/>
                <a:ea typeface="SimSun" panose="02010600030101010101" pitchFamily="2" charset="-122"/>
              </a:rPr>
              <a:t>проблемные вопросы</a:t>
            </a:r>
            <a:r>
              <a:rPr sz="2400">
                <a:latin typeface="Times New Roman" panose="02020603050405020304"/>
                <a:ea typeface="SimSun" panose="02010600030101010101" pitchFamily="2" charset="-122"/>
              </a:rPr>
              <a:t> </a:t>
            </a:r>
            <a:r>
              <a:rPr sz="2000">
                <a:latin typeface="Times New Roman" panose="02020603050405020304"/>
                <a:ea typeface="SimSun" panose="02010600030101010101" pitchFamily="2" charset="-122"/>
              </a:rPr>
              <a:t>(сколькими способами </a:t>
            </a:r>
          </a:p>
          <a:p>
            <a:pPr algn="just" defTabSz="266700">
              <a:lnSpc>
                <a:spcPct val="114000"/>
              </a:lnSpc>
            </a:pPr>
            <a:r>
              <a:rPr sz="2000">
                <a:latin typeface="Times New Roman" panose="02020603050405020304"/>
                <a:ea typeface="SimSun" panose="02010600030101010101" pitchFamily="2" charset="-122"/>
              </a:rPr>
              <a:t>можно разрезать квадрат на 4 части); занимательные вопросы </a:t>
            </a:r>
          </a:p>
          <a:p>
            <a:pPr algn="just" defTabSz="266700">
              <a:lnSpc>
                <a:spcPct val="114000"/>
              </a:lnSpc>
            </a:pPr>
            <a:r>
              <a:rPr sz="2000">
                <a:latin typeface="Times New Roman" panose="02020603050405020304"/>
                <a:ea typeface="SimSun" panose="02010600030101010101" pitchFamily="2" charset="-122"/>
              </a:rPr>
              <a:t>(У стола 4 угла. Сколько будет у стола углов, если 1 отпилить? </a:t>
            </a:r>
          </a:p>
          <a:p>
            <a:pPr algn="just" defTabSz="266700">
              <a:lnSpc>
                <a:spcPct val="114000"/>
              </a:lnSpc>
            </a:pPr>
            <a:r>
              <a:rPr sz="2000">
                <a:latin typeface="Times New Roman" panose="02020603050405020304"/>
                <a:ea typeface="SimSun" panose="02010600030101010101" pitchFamily="2" charset="-122"/>
              </a:rPr>
              <a:t>Сколько месяцев в году содержит 30 дней);</a:t>
            </a:r>
            <a:endParaRPr sz="2400">
              <a:latin typeface="Times New Roman" panose="02020603050405020304"/>
              <a:ea typeface="SimSun" panose="02010600030101010101" pitchFamily="2" charset="-122"/>
            </a:endParaRPr>
          </a:p>
          <a:p>
            <a:pPr algn="just" defTabSz="266700">
              <a:lnSpc>
                <a:spcPct val="114000"/>
              </a:lnSpc>
            </a:pPr>
            <a:r>
              <a:rPr sz="2400" b="1" i="1">
                <a:latin typeface="Times New Roman" panose="02020603050405020304"/>
                <a:ea typeface="SimSun" panose="02010600030101010101" pitchFamily="2" charset="-122"/>
              </a:rPr>
              <a:t>       </a:t>
            </a:r>
            <a:r>
              <a:rPr sz="2400" b="1">
                <a:latin typeface="Times New Roman" panose="02020603050405020304"/>
                <a:ea typeface="SimSun" panose="02010600030101010101" pitchFamily="2" charset="-122"/>
              </a:rPr>
              <a:t> </a:t>
            </a:r>
            <a:r>
              <a:rPr sz="2400">
                <a:latin typeface="Times New Roman" panose="02020603050405020304"/>
                <a:ea typeface="SimSun" panose="02010600030101010101" pitchFamily="2" charset="-122"/>
              </a:rPr>
              <a:t>2.</a:t>
            </a:r>
            <a:r>
              <a:rPr sz="2400" b="1">
                <a:latin typeface="Times New Roman" panose="02020603050405020304"/>
                <a:ea typeface="SimSun" panose="02010600030101010101" pitchFamily="2" charset="-122"/>
              </a:rPr>
              <a:t>занимательные задачи: </a:t>
            </a:r>
            <a:r>
              <a:rPr sz="2000">
                <a:latin typeface="Times New Roman" panose="02020603050405020304"/>
                <a:ea typeface="SimSun" panose="02010600030101010101" pitchFamily="2" charset="-122"/>
              </a:rPr>
              <a:t>(сколько концов у 3 палок? </a:t>
            </a:r>
          </a:p>
          <a:p>
            <a:pPr algn="just" defTabSz="266700">
              <a:lnSpc>
                <a:spcPct val="114000"/>
              </a:lnSpc>
            </a:pPr>
            <a:r>
              <a:rPr sz="2000">
                <a:latin typeface="Times New Roman" panose="02020603050405020304"/>
                <a:ea typeface="SimSun" panose="02010600030101010101" pitchFamily="2" charset="-122"/>
              </a:rPr>
              <a:t>А у 3 с половиной? Коля поспорил, что определит, какой счет </a:t>
            </a:r>
          </a:p>
          <a:p>
            <a:pPr algn="just" defTabSz="266700">
              <a:lnSpc>
                <a:spcPct val="114000"/>
              </a:lnSpc>
            </a:pPr>
            <a:r>
              <a:rPr sz="2000">
                <a:latin typeface="Times New Roman" panose="02020603050405020304"/>
                <a:ea typeface="SimSun" panose="02010600030101010101" pitchFamily="2" charset="-122"/>
              </a:rPr>
              <a:t>в игре футбольных команд «Спартак» и «Домино» </a:t>
            </a:r>
          </a:p>
          <a:p>
            <a:pPr algn="just" defTabSz="266700">
              <a:lnSpc>
                <a:spcPct val="114000"/>
              </a:lnSpc>
            </a:pPr>
            <a:r>
              <a:rPr sz="2000">
                <a:latin typeface="Times New Roman" panose="02020603050405020304"/>
                <a:ea typeface="SimSun" panose="02010600030101010101" pitchFamily="2" charset="-122"/>
              </a:rPr>
              <a:t>перед началом матча, и выиграл спор. Какой был счет?</a:t>
            </a:r>
            <a:endParaRPr sz="2400">
              <a:latin typeface="Times New Roman" panose="02020603050405020304"/>
              <a:ea typeface="SimSun" panose="02010600030101010101" pitchFamily="2" charset="-122"/>
            </a:endParaRPr>
          </a:p>
          <a:p>
            <a:pPr defTabSz="266700">
              <a:lnSpc>
                <a:spcPct val="114000"/>
              </a:lnSpc>
            </a:pPr>
            <a:r>
              <a:rPr sz="2400" b="1" i="1">
                <a:latin typeface="Times New Roman" panose="02020603050405020304"/>
                <a:ea typeface="SimSun" panose="02010600030101010101" pitchFamily="2" charset="-122"/>
              </a:rPr>
              <a:t>      </a:t>
            </a:r>
            <a:r>
              <a:rPr sz="2400" b="1">
                <a:latin typeface="Times New Roman" panose="02020603050405020304"/>
                <a:ea typeface="SimSun" panose="02010600030101010101" pitchFamily="2" charset="-122"/>
              </a:rPr>
              <a:t> </a:t>
            </a:r>
            <a:r>
              <a:rPr sz="2400">
                <a:latin typeface="Times New Roman" panose="02020603050405020304"/>
                <a:ea typeface="SimSun" panose="02010600030101010101" pitchFamily="2" charset="-122"/>
              </a:rPr>
              <a:t> 3. </a:t>
            </a:r>
            <a:r>
              <a:rPr sz="2400" b="1">
                <a:latin typeface="Times New Roman" panose="02020603050405020304"/>
                <a:ea typeface="SimSun" panose="02010600030101010101" pitchFamily="2" charset="-122"/>
              </a:rPr>
              <a:t>задачи – шутки</a:t>
            </a:r>
            <a:r>
              <a:rPr sz="2400">
                <a:latin typeface="Times New Roman" panose="02020603050405020304"/>
                <a:ea typeface="SimSun" panose="02010600030101010101" pitchFamily="2" charset="-122"/>
              </a:rPr>
              <a:t>: </a:t>
            </a:r>
            <a:r>
              <a:rPr sz="2000">
                <a:latin typeface="Times New Roman" panose="02020603050405020304"/>
                <a:ea typeface="SimSun" panose="02010600030101010101" pitchFamily="2" charset="-122"/>
              </a:rPr>
              <a:t>(Выше какого забора ты можешь </a:t>
            </a:r>
          </a:p>
          <a:p>
            <a:pPr defTabSz="266700">
              <a:lnSpc>
                <a:spcPct val="114000"/>
              </a:lnSpc>
            </a:pPr>
            <a:r>
              <a:rPr sz="2000">
                <a:latin typeface="Times New Roman" panose="02020603050405020304"/>
                <a:ea typeface="SimSun" panose="02010600030101010101" pitchFamily="2" charset="-122"/>
              </a:rPr>
              <a:t>прыгнуть? Яйцо пролетело три метра и не разбилось. Почему?).</a:t>
            </a: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666750" y="5502910"/>
            <a:ext cx="10858500" cy="932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266700">
              <a:lnSpc>
                <a:spcPct val="114000"/>
              </a:lnSpc>
            </a:pPr>
            <a:r>
              <a:rPr sz="2400" b="1">
                <a:latin typeface="Times New Roman" panose="02020603050405020304"/>
                <a:ea typeface="SimSun" panose="02010600030101010101" pitchFamily="2" charset="-122"/>
              </a:rPr>
              <a:t>Проблемные ситуации являются частью технологи</a:t>
            </a:r>
            <a:r>
              <a:rPr lang="ru-RU" sz="2400" b="1">
                <a:latin typeface="Times New Roman" panose="02020603050405020304"/>
                <a:ea typeface="SimSun" panose="02010600030101010101" pitchFamily="2" charset="-122"/>
              </a:rPr>
              <a:t>й:</a:t>
            </a:r>
            <a:r>
              <a:rPr sz="2400" b="1">
                <a:latin typeface="Times New Roman" panose="02020603050405020304"/>
                <a:ea typeface="SimSun" panose="02010600030101010101" pitchFamily="2" charset="-122"/>
              </a:rPr>
              <a:t> </a:t>
            </a:r>
          </a:p>
          <a:p>
            <a:pPr algn="l" defTabSz="266700">
              <a:lnSpc>
                <a:spcPct val="114000"/>
              </a:lnSpc>
            </a:pPr>
            <a:r>
              <a:rPr sz="2400" b="1">
                <a:latin typeface="Times New Roman" panose="02020603050405020304"/>
                <a:ea typeface="SimSun" panose="02010600030101010101" pitchFamily="2" charset="-122"/>
              </a:rPr>
              <a:t>ТРИЗ</a:t>
            </a:r>
            <a:r>
              <a:rPr lang="ru-RU" sz="2400" b="1">
                <a:latin typeface="Times New Roman" panose="02020603050405020304"/>
                <a:ea typeface="SimSun" panose="02010600030101010101" pitchFamily="2" charset="-122"/>
              </a:rPr>
              <a:t>, Эвристической технологии </a:t>
            </a:r>
          </a:p>
        </p:txBody>
      </p:sp>
      <p:pic>
        <p:nvPicPr>
          <p:cNvPr id="5" name="Изображение 4" descr="1662206_2 (1)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00745" y="1657350"/>
            <a:ext cx="2931160" cy="4105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49451" y="1352094"/>
            <a:ext cx="11360258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2553335" y="524510"/>
            <a:ext cx="6096000" cy="5822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defTabSz="266700">
              <a:lnSpc>
                <a:spcPct val="114000"/>
              </a:lnSpc>
            </a:pPr>
            <a:r>
              <a:rPr lang="ru-RU" sz="2800" b="1" i="1">
                <a:ln>
                  <a:solidFill>
                    <a:srgbClr val="002060"/>
                  </a:solidFill>
                </a:ln>
                <a:latin typeface="Times New Roman" panose="02020603050405020304"/>
                <a:ea typeface="SimSun" panose="02010600030101010101" pitchFamily="2" charset="-122"/>
                <a:sym typeface="+mn-ea"/>
              </a:rPr>
              <a:t>Т</a:t>
            </a:r>
            <a:r>
              <a:rPr sz="2800" b="1" i="1">
                <a:ln>
                  <a:solidFill>
                    <a:srgbClr val="002060"/>
                  </a:solidFill>
                </a:ln>
                <a:latin typeface="Times New Roman" panose="02020603050405020304"/>
                <a:ea typeface="SimSun" panose="02010600030101010101" pitchFamily="2" charset="-122"/>
                <a:sym typeface="+mn-ea"/>
              </a:rPr>
              <a:t>ворческие задачи</a:t>
            </a:r>
            <a:endParaRPr lang="ru-RU" altLang="en-US" sz="2800" b="1" i="1">
              <a:ln>
                <a:solidFill>
                  <a:srgbClr val="002060"/>
                </a:solidFill>
              </a:ln>
              <a:latin typeface="Times New Roman" panose="02020603050405020304"/>
              <a:ea typeface="SimSun" panose="02010600030101010101" pitchFamily="2" charset="-122"/>
              <a:sym typeface="+mn-ea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701040" y="1191895"/>
            <a:ext cx="10735945" cy="932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66700">
              <a:lnSpc>
                <a:spcPct val="114000"/>
              </a:lnSpc>
            </a:pPr>
            <a:r>
              <a:rPr sz="2400">
                <a:latin typeface="Times New Roman" panose="02020603050405020304"/>
                <a:ea typeface="Times New Roman" panose="02020603050405020304"/>
              </a:rPr>
              <a:t>Особое место в проблемно-игровой технологии развития ребенка отводится </a:t>
            </a:r>
            <a:r>
              <a:rPr sz="2400" b="1" i="1">
                <a:latin typeface="Times New Roman" panose="02020603050405020304"/>
                <a:ea typeface="Times New Roman" panose="02020603050405020304"/>
              </a:rPr>
              <a:t>творческим задачам</a:t>
            </a:r>
            <a:endParaRPr sz="2400">
              <a:latin typeface="Times New Roman" panose="02020603050405020304"/>
              <a:ea typeface="Times New Roman" panose="02020603050405020304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701040" y="2209165"/>
            <a:ext cx="10590530" cy="3949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66700">
              <a:lnSpc>
                <a:spcPct val="114000"/>
              </a:lnSpc>
            </a:pPr>
            <a:r>
              <a:rPr sz="2000" b="1">
                <a:latin typeface="Times New Roman" panose="02020603050405020304"/>
                <a:ea typeface="Times New Roman" panose="02020603050405020304"/>
              </a:rPr>
              <a:t>Они направлены: </a:t>
            </a:r>
            <a:r>
              <a:rPr sz="2000">
                <a:latin typeface="Times New Roman" panose="02020603050405020304"/>
                <a:ea typeface="Times New Roman" panose="02020603050405020304"/>
              </a:rPr>
              <a:t>на развитие смекалки, сообразительности, воображения, творческого мышления как важного компонента творческих способностей. </a:t>
            </a:r>
          </a:p>
          <a:p>
            <a:pPr algn="just" defTabSz="266700">
              <a:lnSpc>
                <a:spcPct val="114000"/>
              </a:lnSpc>
            </a:pPr>
            <a:r>
              <a:rPr sz="2000" b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Примеры творческих задач:</a:t>
            </a:r>
          </a:p>
          <a:p>
            <a:pPr algn="just" defTabSz="266700">
              <a:lnSpc>
                <a:spcPct val="114000"/>
              </a:lnSpc>
            </a:pPr>
            <a:r>
              <a:rPr sz="2000">
                <a:latin typeface="Times New Roman" panose="02020603050405020304"/>
                <a:ea typeface="Times New Roman" panose="02020603050405020304"/>
              </a:rPr>
              <a:t>        - «Как нарисовать солнце, если наш карандаш умеет рисовать только квадраты?» может быть решена через осознание структуры геометрических фигур: чем больше углов, тем больше фигура похожа на круг (можно предложить решать ее практическим способом: множество квадратов накладывать друг на друга, моделируя солнце, или же выстраивать из них замкнутую в круг линию.</a:t>
            </a:r>
          </a:p>
          <a:p>
            <a:pPr algn="just" defTabSz="266700">
              <a:lnSpc>
                <a:spcPct val="114000"/>
              </a:lnSpc>
            </a:pPr>
            <a:r>
              <a:rPr sz="2000">
                <a:latin typeface="Times New Roman" panose="02020603050405020304"/>
                <a:ea typeface="Times New Roman" panose="02020603050405020304"/>
              </a:rPr>
              <a:t>         - «Что надо сделать, чтобы сапоги не скользили в гололед?» заставляет детей задуматься о причине скольжения, а также о том, какие свойства (сапога, льда) и как нужно изменить, чтобы найти правильный ответ.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85520"/>
            <a:ext cx="12192000" cy="30777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864235" y="693420"/>
            <a:ext cx="9018905" cy="4159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66700">
              <a:lnSpc>
                <a:spcPct val="114000"/>
              </a:lnSpc>
            </a:pPr>
            <a:r>
              <a:rPr sz="2800" b="1">
                <a:ln>
                  <a:solidFill>
                    <a:srgbClr val="002060"/>
                  </a:solidFill>
                </a:ln>
                <a:latin typeface="Times New Roman" panose="02020603050405020304"/>
                <a:ea typeface="SimSun" panose="02010600030101010101" pitchFamily="2" charset="-122"/>
              </a:rPr>
              <a:t>Целевые ориентиры по формированию элементарных математических представлений:</a:t>
            </a:r>
          </a:p>
          <a:p>
            <a:pPr algn="just" defTabSz="266700">
              <a:lnSpc>
                <a:spcPct val="114000"/>
              </a:lnSpc>
            </a:pPr>
            <a:endParaRPr sz="2800" b="1">
              <a:ln>
                <a:solidFill>
                  <a:srgbClr val="002060"/>
                </a:solidFill>
              </a:ln>
              <a:latin typeface="Times New Roman" panose="02020603050405020304"/>
              <a:ea typeface="SimSun" panose="02010600030101010101" pitchFamily="2" charset="-122"/>
            </a:endParaRPr>
          </a:p>
          <a:p>
            <a:pPr algn="just" defTabSz="266700">
              <a:lnSpc>
                <a:spcPct val="114000"/>
              </a:lnSpc>
            </a:pPr>
            <a:r>
              <a:rPr sz="2800">
                <a:latin typeface="Symbol" panose="05050102010706020507"/>
                <a:ea typeface="SimSun" panose="02010600030101010101" pitchFamily="2" charset="-122"/>
              </a:rPr>
              <a:t>¾</a:t>
            </a:r>
            <a:r>
              <a:rPr sz="2400">
                <a:latin typeface="Symbol" panose="05050102010706020507"/>
                <a:ea typeface="SimSun" panose="02010600030101010101" pitchFamily="2" charset="-122"/>
              </a:rPr>
              <a:t> </a:t>
            </a:r>
            <a:r>
              <a:rPr sz="2400">
                <a:latin typeface="Times New Roman" panose="02020603050405020304"/>
                <a:ea typeface="SimSun" panose="02010600030101010101" pitchFamily="2" charset="-122"/>
              </a:rPr>
              <a:t>Ориентируется в количественных, пространственных и временных отношениях окружающей действительности;</a:t>
            </a:r>
          </a:p>
          <a:p>
            <a:pPr algn="just" defTabSz="266700">
              <a:lnSpc>
                <a:spcPct val="114000"/>
              </a:lnSpc>
            </a:pPr>
            <a:r>
              <a:rPr sz="2400">
                <a:latin typeface="Symbol" panose="05050102010706020507"/>
                <a:ea typeface="SimSun" panose="02010600030101010101" pitchFamily="2" charset="-122"/>
              </a:rPr>
              <a:t>¾ </a:t>
            </a:r>
            <a:r>
              <a:rPr sz="2400">
                <a:latin typeface="Times New Roman" panose="02020603050405020304"/>
                <a:ea typeface="SimSun" panose="02010600030101010101" pitchFamily="2" charset="-122"/>
              </a:rPr>
              <a:t>Считает, вычисляет, измеряет, моделирует;</a:t>
            </a:r>
          </a:p>
          <a:p>
            <a:pPr algn="just" defTabSz="266700">
              <a:lnSpc>
                <a:spcPct val="114000"/>
              </a:lnSpc>
            </a:pPr>
            <a:r>
              <a:rPr sz="2400">
                <a:latin typeface="Symbol" panose="05050102010706020507"/>
                <a:ea typeface="SimSun" panose="02010600030101010101" pitchFamily="2" charset="-122"/>
              </a:rPr>
              <a:t>¾ </a:t>
            </a:r>
            <a:r>
              <a:rPr sz="2400">
                <a:latin typeface="Times New Roman" panose="02020603050405020304"/>
                <a:ea typeface="SimSun" panose="02010600030101010101" pitchFamily="2" charset="-122"/>
              </a:rPr>
              <a:t>Владеет математической терминологией;</a:t>
            </a:r>
          </a:p>
          <a:p>
            <a:pPr algn="just" defTabSz="266700">
              <a:lnSpc>
                <a:spcPct val="114000"/>
              </a:lnSpc>
            </a:pPr>
            <a:r>
              <a:rPr sz="2400">
                <a:latin typeface="Symbol" panose="05050102010706020507"/>
                <a:ea typeface="SimSun" panose="02010600030101010101" pitchFamily="2" charset="-122"/>
              </a:rPr>
              <a:t>¾ </a:t>
            </a:r>
            <a:r>
              <a:rPr sz="2400">
                <a:latin typeface="Times New Roman" panose="02020603050405020304"/>
                <a:ea typeface="SimSun" panose="02010600030101010101" pitchFamily="2" charset="-122"/>
              </a:rPr>
              <a:t>Развиты познавательные интересы и способности, логическое мышление.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743918" y="2598034"/>
            <a:ext cx="11112285" cy="70788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74997" y="2014780"/>
            <a:ext cx="3254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pic>
        <p:nvPicPr>
          <p:cNvPr id="3" name="Изображение 2" descr="WhatsApp Image 2024-11-25 at 10.24.32 (4)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87720" y="2558415"/>
            <a:ext cx="2539365" cy="1905000"/>
          </a:xfrm>
          <a:prstGeom prst="rect">
            <a:avLst/>
          </a:prstGeom>
        </p:spPr>
      </p:pic>
      <p:pic>
        <p:nvPicPr>
          <p:cNvPr id="4" name="Изображение 3" descr="WhatsApp Image 2024-11-25 at 10.24.35 (3)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79465" y="473075"/>
            <a:ext cx="2547620" cy="1911350"/>
          </a:xfrm>
          <a:prstGeom prst="rect">
            <a:avLst/>
          </a:prstGeom>
        </p:spPr>
      </p:pic>
      <p:pic>
        <p:nvPicPr>
          <p:cNvPr id="5" name="Изображение 4" descr="WhatsApp Image 2024-11-25 at 10.24.32 (6)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80755" y="473075"/>
            <a:ext cx="2597150" cy="1948815"/>
          </a:xfrm>
          <a:prstGeom prst="rect">
            <a:avLst/>
          </a:prstGeom>
        </p:spPr>
      </p:pic>
      <p:pic>
        <p:nvPicPr>
          <p:cNvPr id="6" name="Изображение 5" descr="WhatsApp Image 2024-11-23 at 07.58.28 (1)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16065" y="4637405"/>
            <a:ext cx="3697605" cy="1749425"/>
          </a:xfrm>
          <a:prstGeom prst="rect">
            <a:avLst/>
          </a:prstGeom>
        </p:spPr>
      </p:pic>
      <p:pic>
        <p:nvPicPr>
          <p:cNvPr id="7" name="Изображение 6" descr="WhatsApp Image 2024-11-25 at 10.24.32 (2)"/>
          <p:cNvPicPr>
            <a:picLocks noChangeAspect="1"/>
          </p:cNvPicPr>
          <p:nvPr/>
        </p:nvPicPr>
        <p:blipFill>
          <a:blip r:embed="rId6"/>
          <a:srcRect l="20452" t="23174" r="4887" b="-239"/>
          <a:stretch>
            <a:fillRect/>
          </a:stretch>
        </p:blipFill>
        <p:spPr>
          <a:xfrm>
            <a:off x="8580755" y="2548255"/>
            <a:ext cx="2597150" cy="1925320"/>
          </a:xfrm>
          <a:prstGeom prst="rect">
            <a:avLst/>
          </a:prstGeom>
        </p:spPr>
      </p:pic>
      <p:sp>
        <p:nvSpPr>
          <p:cNvPr id="8" name="Текстовое поле 7"/>
          <p:cNvSpPr txBox="1"/>
          <p:nvPr/>
        </p:nvSpPr>
        <p:spPr>
          <a:xfrm>
            <a:off x="436880" y="597535"/>
            <a:ext cx="5374005" cy="2309495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defTabSz="266700">
              <a:lnSpc>
                <a:spcPct val="114000"/>
              </a:lnSpc>
            </a:pPr>
            <a:r>
              <a:rPr lang="ru-RU" sz="2400" b="1">
                <a:ln>
                  <a:solidFill>
                    <a:srgbClr val="002060"/>
                  </a:solidFill>
                </a:ln>
                <a:latin typeface="Times New Roman" panose="02020603050405020304"/>
                <a:ea typeface="Times New Roman" panose="02020603050405020304"/>
              </a:rPr>
              <a:t>М</a:t>
            </a:r>
            <a:r>
              <a:rPr sz="2400" b="1">
                <a:ln>
                  <a:solidFill>
                    <a:srgbClr val="002060"/>
                  </a:solidFill>
                </a:ln>
                <a:latin typeface="Times New Roman" panose="02020603050405020304"/>
                <a:ea typeface="Times New Roman" panose="02020603050405020304"/>
              </a:rPr>
              <a:t>униципальн</a:t>
            </a:r>
            <a:r>
              <a:rPr lang="ru-RU" sz="2400" b="1">
                <a:ln>
                  <a:solidFill>
                    <a:srgbClr val="002060"/>
                  </a:solidFill>
                </a:ln>
                <a:latin typeface="Times New Roman" panose="02020603050405020304"/>
                <a:ea typeface="Times New Roman" panose="02020603050405020304"/>
              </a:rPr>
              <a:t>ая</a:t>
            </a:r>
            <a:r>
              <a:rPr sz="2400" b="1">
                <a:ln>
                  <a:solidFill>
                    <a:srgbClr val="002060"/>
                  </a:solidFill>
                </a:ln>
                <a:latin typeface="Times New Roman" panose="02020603050405020304"/>
                <a:ea typeface="Times New Roman" panose="02020603050405020304"/>
              </a:rPr>
              <a:t> проблемн</a:t>
            </a:r>
            <a:r>
              <a:rPr lang="ru-RU" sz="2400" b="1">
                <a:ln>
                  <a:solidFill>
                    <a:srgbClr val="002060"/>
                  </a:solidFill>
                </a:ln>
                <a:latin typeface="Times New Roman" panose="02020603050405020304"/>
                <a:ea typeface="Times New Roman" panose="02020603050405020304"/>
              </a:rPr>
              <a:t>ая</a:t>
            </a:r>
            <a:r>
              <a:rPr sz="2400" b="1">
                <a:ln>
                  <a:solidFill>
                    <a:srgbClr val="002060"/>
                  </a:solidFill>
                </a:ln>
                <a:latin typeface="Times New Roman" panose="02020603050405020304"/>
                <a:ea typeface="Times New Roman" panose="02020603050405020304"/>
              </a:rPr>
              <a:t> групп</a:t>
            </a:r>
            <a:r>
              <a:rPr lang="ru-RU" sz="2400" b="1">
                <a:ln>
                  <a:solidFill>
                    <a:srgbClr val="002060"/>
                  </a:solidFill>
                </a:ln>
                <a:latin typeface="Times New Roman" panose="02020603050405020304"/>
                <a:ea typeface="Times New Roman" panose="02020603050405020304"/>
              </a:rPr>
              <a:t>а</a:t>
            </a:r>
          </a:p>
          <a:p>
            <a:pPr algn="ctr" defTabSz="266700">
              <a:lnSpc>
                <a:spcPct val="114000"/>
              </a:lnSpc>
            </a:pPr>
            <a:r>
              <a:rPr lang="ru-RU" sz="2000" b="1">
                <a:ln>
                  <a:solidFill>
                    <a:srgbClr val="002060"/>
                  </a:solidFill>
                </a:ln>
                <a:latin typeface="Times New Roman" panose="02020603050405020304"/>
                <a:ea typeface="Times New Roman" panose="02020603050405020304"/>
              </a:rPr>
              <a:t>2024-2025 учебный год</a:t>
            </a:r>
          </a:p>
          <a:p>
            <a:pPr algn="ctr" defTabSz="266700">
              <a:lnSpc>
                <a:spcPct val="114000"/>
              </a:lnSpc>
            </a:pPr>
            <a:endParaRPr lang="ru-RU" sz="2000" b="1">
              <a:ln>
                <a:solidFill>
                  <a:srgbClr val="002060"/>
                </a:solidFill>
              </a:ln>
              <a:latin typeface="Times New Roman" panose="02020603050405020304"/>
              <a:ea typeface="Times New Roman" panose="02020603050405020304"/>
            </a:endParaRPr>
          </a:p>
          <a:p>
            <a:pPr algn="ctr" defTabSz="266700">
              <a:lnSpc>
                <a:spcPct val="114000"/>
              </a:lnSpc>
            </a:pPr>
            <a:r>
              <a:rPr lang="ru-RU" sz="2000" b="1">
                <a:ln>
                  <a:solidFill>
                    <a:srgbClr val="002060"/>
                  </a:solidFill>
                </a:ln>
                <a:latin typeface="Times New Roman" panose="02020603050405020304"/>
                <a:ea typeface="Times New Roman" panose="02020603050405020304"/>
              </a:rPr>
              <a:t>тема:</a:t>
            </a:r>
            <a:r>
              <a:rPr sz="2000" b="1">
                <a:ln>
                  <a:solidFill>
                    <a:srgbClr val="002060"/>
                  </a:solidFill>
                </a:ln>
                <a:latin typeface="Times New Roman" panose="02020603050405020304"/>
                <a:ea typeface="Times New Roman" panose="02020603050405020304"/>
              </a:rPr>
              <a:t> </a:t>
            </a:r>
          </a:p>
          <a:p>
            <a:pPr algn="ctr" defTabSz="266700">
              <a:lnSpc>
                <a:spcPct val="114000"/>
              </a:lnSpc>
            </a:pPr>
            <a:r>
              <a:rPr sz="2800" b="1" i="1">
                <a:ln>
                  <a:solidFill>
                    <a:srgbClr val="002060"/>
                  </a:solidFill>
                </a:ln>
                <a:latin typeface="Times New Roman" panose="02020603050405020304"/>
                <a:ea typeface="Times New Roman" panose="02020603050405020304"/>
              </a:rPr>
              <a:t>«Логико-математическое развитие дошкольников как основа программирования»</a:t>
            </a:r>
          </a:p>
        </p:txBody>
      </p:sp>
      <p:pic>
        <p:nvPicPr>
          <p:cNvPr id="11" name="Изображение 10"/>
          <p:cNvPicPr/>
          <p:nvPr/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r="30680" b="30814"/>
          <a:stretch>
            <a:fillRect/>
          </a:stretch>
        </p:blipFill>
        <p:spPr>
          <a:xfrm>
            <a:off x="1463040" y="3808730"/>
            <a:ext cx="3322320" cy="23958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74997" y="2014780"/>
            <a:ext cx="3254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pic>
        <p:nvPicPr>
          <p:cNvPr id="9" name="Изображение 8" descr="vwj7nxm07p2eox8fb6s44z7ny8zsawgy"/>
          <p:cNvPicPr>
            <a:picLocks noChangeAspect="1"/>
          </p:cNvPicPr>
          <p:nvPr/>
        </p:nvPicPr>
        <p:blipFill>
          <a:blip r:embed="rId2"/>
          <a:srcRect l="6231" t="16458" r="55375" b="21963"/>
          <a:stretch>
            <a:fillRect/>
          </a:stretch>
        </p:blipFill>
        <p:spPr>
          <a:xfrm>
            <a:off x="979170" y="3790950"/>
            <a:ext cx="1525270" cy="2210435"/>
          </a:xfrm>
          <a:prstGeom prst="rect">
            <a:avLst/>
          </a:prstGeom>
        </p:spPr>
      </p:pic>
      <p:pic>
        <p:nvPicPr>
          <p:cNvPr id="10" name="Изображение 9" descr="700"/>
          <p:cNvPicPr>
            <a:picLocks noChangeAspect="1"/>
          </p:cNvPicPr>
          <p:nvPr/>
        </p:nvPicPr>
        <p:blipFill>
          <a:blip r:embed="rId3"/>
          <a:srcRect l="24845" t="11369" r="24155" b="12667"/>
          <a:stretch>
            <a:fillRect/>
          </a:stretch>
        </p:blipFill>
        <p:spPr>
          <a:xfrm>
            <a:off x="1036955" y="1400810"/>
            <a:ext cx="1467485" cy="2092960"/>
          </a:xfrm>
          <a:prstGeom prst="rect">
            <a:avLst/>
          </a:prstGeom>
        </p:spPr>
      </p:pic>
      <p:sp>
        <p:nvSpPr>
          <p:cNvPr id="6" name="AutoShape 4"/>
          <p:cNvSpPr>
            <a:spLocks noChangeArrowheads="1"/>
          </p:cNvSpPr>
          <p:nvPr/>
        </p:nvSpPr>
        <p:spPr bwMode="gray">
          <a:xfrm>
            <a:off x="3172460" y="1421765"/>
            <a:ext cx="3862705" cy="2072005"/>
          </a:xfrm>
          <a:prstGeom prst="roundRect">
            <a:avLst>
              <a:gd name="adj" fmla="val 9616"/>
            </a:avLst>
          </a:prstGeom>
          <a:gradFill rotWithShape="1">
            <a:gsLst>
              <a:gs pos="0">
                <a:srgbClr val="DDDDDD">
                  <a:gamma/>
                  <a:tint val="28627"/>
                  <a:invGamma/>
                </a:srgbClr>
              </a:gs>
              <a:gs pos="100000">
                <a:srgbClr val="DDDDDD"/>
              </a:gs>
            </a:gsLst>
            <a:lin ang="5400000" scaled="1"/>
          </a:gradFill>
          <a:ln w="28575">
            <a:solidFill>
              <a:schemeClr val="accent1"/>
            </a:solidFill>
            <a:rou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558566" y="236683"/>
            <a:ext cx="89115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gray">
          <a:xfrm>
            <a:off x="7228205" y="1421765"/>
            <a:ext cx="4076065" cy="2072005"/>
          </a:xfrm>
          <a:prstGeom prst="roundRect">
            <a:avLst>
              <a:gd name="adj" fmla="val 9616"/>
            </a:avLst>
          </a:prstGeom>
          <a:gradFill rotWithShape="1">
            <a:gsLst>
              <a:gs pos="0">
                <a:srgbClr val="DDDDDD">
                  <a:gamma/>
                  <a:tint val="28627"/>
                  <a:invGamma/>
                </a:srgbClr>
              </a:gs>
              <a:gs pos="100000">
                <a:srgbClr val="DDDDDD"/>
              </a:gs>
            </a:gsLst>
            <a:lin ang="5400000" scaled="1"/>
          </a:gradFill>
          <a:ln w="28575">
            <a:solidFill>
              <a:schemeClr val="accent1"/>
            </a:solidFill>
            <a:rou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ru-RU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gray">
          <a:xfrm>
            <a:off x="3226435" y="3790950"/>
            <a:ext cx="3818890" cy="2224405"/>
          </a:xfrm>
          <a:prstGeom prst="roundRect">
            <a:avLst>
              <a:gd name="adj" fmla="val 9616"/>
            </a:avLst>
          </a:prstGeom>
          <a:gradFill rotWithShape="1">
            <a:gsLst>
              <a:gs pos="0">
                <a:srgbClr val="DDDDDD">
                  <a:gamma/>
                  <a:tint val="28627"/>
                  <a:invGamma/>
                </a:srgbClr>
              </a:gs>
              <a:gs pos="100000">
                <a:srgbClr val="DDDDDD"/>
              </a:gs>
            </a:gsLst>
            <a:lin ang="5400000" scaled="1"/>
          </a:gradFill>
          <a:ln w="28575">
            <a:solidFill>
              <a:schemeClr val="accent1"/>
            </a:solidFill>
            <a:rou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gray">
          <a:xfrm>
            <a:off x="7178675" y="3790950"/>
            <a:ext cx="4004945" cy="2224405"/>
          </a:xfrm>
          <a:prstGeom prst="roundRect">
            <a:avLst>
              <a:gd name="adj" fmla="val 9616"/>
            </a:avLst>
          </a:prstGeom>
          <a:gradFill rotWithShape="1">
            <a:gsLst>
              <a:gs pos="0">
                <a:srgbClr val="DDDDDD">
                  <a:gamma/>
                  <a:tint val="28627"/>
                  <a:invGamma/>
                </a:srgbClr>
              </a:gs>
              <a:gs pos="100000">
                <a:srgbClr val="DDDDDD"/>
              </a:gs>
            </a:gsLst>
            <a:lin ang="5400000" scaled="1"/>
          </a:gradFill>
          <a:ln w="28575">
            <a:solidFill>
              <a:schemeClr val="accent1"/>
            </a:solidFill>
            <a:rou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Текстовое поле 24"/>
          <p:cNvSpPr txBox="1"/>
          <p:nvPr/>
        </p:nvSpPr>
        <p:spPr>
          <a:xfrm>
            <a:off x="3357245" y="1602740"/>
            <a:ext cx="3444875" cy="167449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 defTabSz="266700">
              <a:lnSpc>
                <a:spcPct val="114000"/>
              </a:lnSpc>
            </a:pPr>
            <a:r>
              <a:rPr sz="1600">
                <a:latin typeface="Times New Roman" panose="02020603050405020304"/>
                <a:ea typeface="SimSun" panose="02010600030101010101" pitchFamily="2" charset="-122"/>
              </a:rPr>
              <a:t>1</a:t>
            </a:r>
            <a:r>
              <a:rPr sz="1600">
                <a:solidFill>
                  <a:schemeClr val="tx1"/>
                </a:solidFill>
                <a:latin typeface="Times New Roman" panose="02020603050405020304"/>
                <a:ea typeface="SimSun" panose="02010600030101010101" pitchFamily="2" charset="-122"/>
              </a:rPr>
              <a:t>) 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Р</a:t>
            </a:r>
            <a:r>
              <a:rPr sz="1600">
                <a:solidFill>
                  <a:schemeClr val="tx1"/>
                </a:solidFill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азвитие у детей логических способов познания математических свойств и отношений (анализ, абстрагирование, отрицание, сравнение, обобщение, классификация, сериация); </a:t>
            </a:r>
          </a:p>
        </p:txBody>
      </p:sp>
      <p:sp>
        <p:nvSpPr>
          <p:cNvPr id="26" name="Текстовое поле 25"/>
          <p:cNvSpPr txBox="1"/>
          <p:nvPr/>
        </p:nvSpPr>
        <p:spPr>
          <a:xfrm>
            <a:off x="7545070" y="1581785"/>
            <a:ext cx="3442335" cy="159639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 defTabSz="266700">
              <a:lnSpc>
                <a:spcPct val="114000"/>
              </a:lnSpc>
            </a:pPr>
            <a:r>
              <a:rPr lang="ru-RU" dirty="0" smtClean="0">
                <a:latin typeface="Times New Roman" panose="02020603050405020304"/>
                <a:ea typeface="SimSun" panose="02010600030101010101" pitchFamily="2" charset="-122"/>
              </a:rPr>
              <a:t>2</a:t>
            </a:r>
            <a:r>
              <a:rPr lang="en-US" dirty="0" smtClean="0"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) </a:t>
            </a:r>
            <a:r>
              <a:rPr lang="ru-RU" dirty="0" smtClean="0"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О</a:t>
            </a:r>
            <a:r>
              <a:rPr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владение детьми математическими способами познания действительности: счет, измерение, простейшие вычисления; </a:t>
            </a:r>
            <a:endParaRPr i="1">
              <a:latin typeface="Times New Roman" pitchFamily="18" charset="0"/>
              <a:ea typeface="SimSun" panose="02010600030101010101" pitchFamily="2" charset="-122"/>
              <a:cs typeface="Times New Roman" pitchFamily="18" charset="0"/>
            </a:endParaRPr>
          </a:p>
        </p:txBody>
      </p:sp>
      <p:sp>
        <p:nvSpPr>
          <p:cNvPr id="27" name="Текстовое поле 26"/>
          <p:cNvSpPr txBox="1"/>
          <p:nvPr/>
        </p:nvSpPr>
        <p:spPr>
          <a:xfrm>
            <a:off x="3334870" y="4145280"/>
            <a:ext cx="3459629" cy="1776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66700">
              <a:lnSpc>
                <a:spcPct val="114000"/>
              </a:lnSpc>
            </a:pPr>
            <a:r>
              <a:rPr lang="ru-RU" sz="1600" dirty="0">
                <a:latin typeface="Times New Roman" panose="02020603050405020304"/>
                <a:ea typeface="SimSun" panose="02010600030101010101" pitchFamily="2" charset="-122"/>
              </a:rPr>
              <a:t>3</a:t>
            </a:r>
            <a:r>
              <a:rPr sz="1600" smtClean="0">
                <a:latin typeface="Times New Roman" panose="02020603050405020304"/>
                <a:ea typeface="SimSun" panose="02010600030101010101" pitchFamily="2" charset="-122"/>
              </a:rPr>
              <a:t>)</a:t>
            </a:r>
            <a:r>
              <a:rPr lang="ru-RU" sz="1600" dirty="0" smtClean="0">
                <a:latin typeface="Times New Roman" panose="02020603050405020304"/>
                <a:ea typeface="SimSun" panose="02010600030101010101" pitchFamily="2" charset="-122"/>
              </a:rPr>
              <a:t>Р</a:t>
            </a:r>
            <a:r>
              <a:rPr sz="1600">
                <a:latin typeface="Times New Roman" panose="02020603050405020304"/>
                <a:ea typeface="SimSun" panose="02010600030101010101" pitchFamily="2" charset="-122"/>
              </a:rPr>
              <a:t>азвитие интеллектуально-творческих проявлений детей: находчивости, смекалки, догадки, сообразительности, стремления к поиску нестандартных решений задач; </a:t>
            </a:r>
          </a:p>
        </p:txBody>
      </p:sp>
      <p:sp>
        <p:nvSpPr>
          <p:cNvPr id="28" name="Текстовое поле 27"/>
          <p:cNvSpPr txBox="1"/>
          <p:nvPr/>
        </p:nvSpPr>
        <p:spPr>
          <a:xfrm>
            <a:off x="7386320" y="4145280"/>
            <a:ext cx="3658870" cy="149542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 defTabSz="266700">
              <a:lnSpc>
                <a:spcPct val="114000"/>
              </a:lnSpc>
            </a:pPr>
            <a:r>
              <a:rPr lang="ru-RU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sz="160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ru-RU" sz="1600" dirty="0">
                <a:effectLst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О</a:t>
            </a:r>
            <a:r>
              <a:rPr sz="1600">
                <a:effectLst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своение детьми экспериментально-исследовательских способов познания математического содержания </a:t>
            </a:r>
            <a:r>
              <a:rPr lang="en-US" altLang="ru-RU" sz="1600" dirty="0">
                <a:effectLst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(</a:t>
            </a:r>
            <a:r>
              <a:rPr lang="en-US" altLang="en-US" sz="1600" dirty="0" err="1">
                <a:effectLst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воссоздание</a:t>
            </a:r>
            <a:r>
              <a:rPr lang="en-US" altLang="ru-RU" sz="1600" dirty="0">
                <a:effectLst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, </a:t>
            </a:r>
            <a:r>
              <a:rPr lang="en-US" altLang="en-US" sz="1600" dirty="0" err="1">
                <a:effectLst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экспериментирование</a:t>
            </a:r>
            <a:r>
              <a:rPr lang="en-US" altLang="ru-RU" sz="1600" dirty="0">
                <a:effectLst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, </a:t>
            </a:r>
            <a:r>
              <a:rPr lang="en-US" altLang="en-US" sz="1600" dirty="0" err="1">
                <a:effectLst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моделирование</a:t>
            </a:r>
            <a:r>
              <a:rPr lang="en-US" altLang="ru-RU" sz="1600" dirty="0">
                <a:effectLst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, </a:t>
            </a:r>
            <a:r>
              <a:rPr lang="en-US" altLang="en-US" sz="1600" dirty="0" err="1">
                <a:effectLst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трансформация</a:t>
            </a:r>
            <a:r>
              <a:rPr lang="en-US" altLang="ru-RU" sz="1600" dirty="0">
                <a:effectLst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).</a:t>
            </a:r>
          </a:p>
        </p:txBody>
      </p:sp>
      <p:sp>
        <p:nvSpPr>
          <p:cNvPr id="35" name="Текстовое поле 34"/>
          <p:cNvSpPr txBox="1"/>
          <p:nvPr/>
        </p:nvSpPr>
        <p:spPr>
          <a:xfrm>
            <a:off x="3277870" y="252095"/>
            <a:ext cx="7905750" cy="1073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66700">
              <a:lnSpc>
                <a:spcPct val="114000"/>
              </a:lnSpc>
            </a:pPr>
            <a:r>
              <a:rPr sz="2800" b="1" i="1">
                <a:ln>
                  <a:solidFill>
                    <a:srgbClr val="00206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/>
                <a:ea typeface="SimSun" panose="02010600030101010101" pitchFamily="2" charset="-122"/>
              </a:rPr>
              <a:t>Основные цели математического развития детей дошкольного возраста: </a:t>
            </a:r>
          </a:p>
        </p:txBody>
      </p:sp>
      <p:sp>
        <p:nvSpPr>
          <p:cNvPr id="29" name="Oval 29"/>
          <p:cNvSpPr>
            <a:spLocks noChangeArrowheads="1"/>
          </p:cNvSpPr>
          <p:nvPr/>
        </p:nvSpPr>
        <p:spPr bwMode="gray">
          <a:xfrm>
            <a:off x="6384925" y="2963545"/>
            <a:ext cx="1351915" cy="1218565"/>
          </a:xfrm>
          <a:prstGeom prst="ellipse">
            <a:avLst/>
          </a:prstGeom>
          <a:gradFill rotWithShape="1">
            <a:gsLst>
              <a:gs pos="0">
                <a:srgbClr val="FFFFFF">
                  <a:gamma/>
                  <a:shade val="54118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54118"/>
                  <a:invGamma/>
                </a:srgbClr>
              </a:gs>
            </a:gsLst>
            <a:lin ang="18900000" scaled="1"/>
          </a:gradFill>
          <a:ln w="9525">
            <a:solidFill>
              <a:srgbClr val="DDDDDD"/>
            </a:solidFill>
            <a:rou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878205" y="561975"/>
            <a:ext cx="9354185" cy="52768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defTabSz="266700">
              <a:lnSpc>
                <a:spcPct val="114000"/>
              </a:lnSpc>
            </a:pPr>
            <a:r>
              <a:rPr lang="ru-RU" sz="2800" b="1">
                <a:ln>
                  <a:solidFill>
                    <a:srgbClr val="00206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/>
                <a:ea typeface="sans-serif"/>
              </a:rPr>
              <a:t>П</a:t>
            </a:r>
            <a:r>
              <a:rPr sz="2800" b="1">
                <a:ln>
                  <a:solidFill>
                    <a:srgbClr val="00206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/>
                <a:ea typeface="sans-serif"/>
              </a:rPr>
              <a:t>оняти</a:t>
            </a:r>
            <a:r>
              <a:rPr lang="ru-RU" sz="2800" b="1">
                <a:ln>
                  <a:solidFill>
                    <a:srgbClr val="00206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/>
                <a:ea typeface="sans-serif"/>
              </a:rPr>
              <a:t>йный аппарат</a:t>
            </a:r>
            <a:r>
              <a:rPr sz="2800" b="1">
                <a:ln>
                  <a:solidFill>
                    <a:srgbClr val="00206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/>
                <a:ea typeface="sans-serif"/>
              </a:rPr>
              <a:t>:</a:t>
            </a:r>
          </a:p>
          <a:p>
            <a:pPr algn="just" defTabSz="266700">
              <a:lnSpc>
                <a:spcPct val="114000"/>
              </a:lnSpc>
            </a:pPr>
            <a:endParaRPr sz="2800" b="1">
              <a:latin typeface="Times New Roman" panose="02020603050405020304"/>
              <a:ea typeface="sans-serif"/>
            </a:endParaRPr>
          </a:p>
          <a:p>
            <a:pPr algn="just" defTabSz="266700">
              <a:lnSpc>
                <a:spcPct val="114000"/>
              </a:lnSpc>
            </a:pPr>
            <a:endParaRPr sz="2800">
              <a:latin typeface="Times New Roman" panose="02020603050405020304"/>
              <a:ea typeface="Times New Roman" panose="02020603050405020304"/>
            </a:endParaRPr>
          </a:p>
        </p:txBody>
      </p:sp>
      <p:pic>
        <p:nvPicPr>
          <p:cNvPr id="4" name="Изображение 3" descr="scale_120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56775" y="260985"/>
            <a:ext cx="1959610" cy="1129665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752475" y="2945765"/>
            <a:ext cx="10586085" cy="1002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66700">
              <a:lnSpc>
                <a:spcPct val="114000"/>
              </a:lnSpc>
            </a:pPr>
            <a:r>
              <a:rPr sz="2400" b="1" i="1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/>
                <a:ea typeface="Times New Roman" panose="02020603050405020304"/>
                <a:sym typeface="+mn-ea"/>
              </a:rPr>
              <a:t>Математика</a:t>
            </a:r>
            <a:r>
              <a:rPr sz="2800" b="1">
                <a:ln>
                  <a:solidFill>
                    <a:srgbClr val="002060"/>
                  </a:solidFill>
                </a:ln>
                <a:latin typeface="Times New Roman" panose="02020603050405020304"/>
                <a:ea typeface="Times New Roman" panose="02020603050405020304"/>
                <a:sym typeface="+mn-ea"/>
              </a:rPr>
              <a:t> </a:t>
            </a:r>
            <a:r>
              <a:rPr sz="2800" b="1">
                <a:latin typeface="Times New Roman" panose="02020603050405020304"/>
                <a:ea typeface="Times New Roman" panose="02020603050405020304"/>
                <a:sym typeface="+mn-ea"/>
              </a:rPr>
              <a:t>— </a:t>
            </a:r>
            <a:r>
              <a:rPr sz="2400">
                <a:latin typeface="Times New Roman" pitchFamily="18" charset="0"/>
                <a:ea typeface="Times New Roman" panose="02020603050405020304"/>
                <a:cs typeface="Times New Roman" pitchFamily="18" charset="0"/>
                <a:sym typeface="+mn-ea"/>
              </a:rPr>
              <a:t>это наука, изучающая числа, количественные</a:t>
            </a:r>
            <a:r>
              <a:rPr lang="ru-RU" sz="2400" dirty="0">
                <a:latin typeface="Times New Roman" pitchFamily="18" charset="0"/>
                <a:ea typeface="Times New Roman" panose="02020603050405020304"/>
                <a:cs typeface="Times New Roman" pitchFamily="18" charset="0"/>
                <a:sym typeface="+mn-ea"/>
              </a:rPr>
              <a:t> </a:t>
            </a:r>
            <a:r>
              <a:rPr sz="2400">
                <a:latin typeface="Times New Roman" pitchFamily="18" charset="0"/>
                <a:ea typeface="Times New Roman" panose="02020603050405020304"/>
                <a:cs typeface="Times New Roman" pitchFamily="18" charset="0"/>
                <a:sym typeface="+mn-ea"/>
              </a:rPr>
              <a:t> отношения и пространственные формы.</a:t>
            </a:r>
            <a:endParaRPr sz="2400">
              <a:latin typeface="Times New Roman" pitchFamily="18" charset="0"/>
              <a:ea typeface="Times New Roman" panose="02020603050405020304"/>
              <a:cs typeface="Times New Roman" pitchFamily="18" charset="0"/>
            </a:endParaRP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752475" y="1377950"/>
            <a:ext cx="10687050" cy="1423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266700">
              <a:lnSpc>
                <a:spcPct val="114000"/>
              </a:lnSpc>
            </a:pPr>
            <a:r>
              <a:rPr sz="2400">
                <a:ln w="9525">
                  <a:solidFill>
                    <a:schemeClr val="tx1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itchFamily="18" charset="0"/>
                <a:ea typeface="Times New Roman" panose="02020603050405020304"/>
                <a:cs typeface="Times New Roman" pitchFamily="18" charset="0"/>
                <a:sym typeface="+mn-ea"/>
              </a:rPr>
              <a:t>Ло́гика</a:t>
            </a:r>
            <a:r>
              <a:rPr sz="2400">
                <a:ln w="9525">
                  <a:solidFill>
                    <a:srgbClr val="002060"/>
                  </a:solidFill>
                </a:ln>
                <a:latin typeface="Times New Roman" pitchFamily="18" charset="0"/>
                <a:ea typeface="Times New Roman" panose="02020603050405020304"/>
                <a:cs typeface="Times New Roman" pitchFamily="18" charset="0"/>
                <a:sym typeface="+mn-ea"/>
              </a:rPr>
              <a:t> </a:t>
            </a:r>
            <a:r>
              <a:rPr sz="2400">
                <a:ln w="9525">
                  <a:solidFill>
                    <a:schemeClr val="tx1"/>
                  </a:solidFill>
                </a:ln>
                <a:latin typeface="Times New Roman" pitchFamily="18" charset="0"/>
                <a:ea typeface="Times New Roman" panose="02020603050405020304"/>
                <a:cs typeface="Times New Roman" pitchFamily="18" charset="0"/>
                <a:sym typeface="+mn-ea"/>
              </a:rPr>
              <a:t>(</a:t>
            </a:r>
            <a:r>
              <a:rPr sz="2400" u="sng">
                <a:ln w="9525">
                  <a:solidFill>
                    <a:schemeClr val="tx1"/>
                  </a:solidFill>
                </a:ln>
                <a:solidFill>
                  <a:srgbClr val="0000FF"/>
                </a:solidFill>
                <a:latin typeface="Times New Roman" pitchFamily="18" charset="0"/>
                <a:ea typeface="Times New Roman" panose="02020603050405020304"/>
                <a:cs typeface="Times New Roman" pitchFamily="18" charset="0"/>
                <a:sym typeface="+mn-ea"/>
                <a:hlinkClick r:id="rId3" tooltip="Древнегреческий язык"/>
              </a:rPr>
              <a:t>от греч.</a:t>
            </a:r>
            <a:r>
              <a:rPr sz="2400">
                <a:ln w="9525">
                  <a:solidFill>
                    <a:schemeClr val="tx1"/>
                  </a:solidFill>
                </a:ln>
                <a:latin typeface="Times New Roman" pitchFamily="18" charset="0"/>
                <a:ea typeface="Times New Roman" panose="02020603050405020304"/>
                <a:cs typeface="Times New Roman" pitchFamily="18" charset="0"/>
                <a:sym typeface="+mn-ea"/>
              </a:rPr>
              <a:t> </a:t>
            </a:r>
            <a:r>
              <a:rPr sz="2400">
                <a:ln w="9525">
                  <a:solidFill>
                    <a:schemeClr val="tx1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itchFamily="18" charset="0"/>
                <a:ea typeface="Times New Roman" panose="02020603050405020304"/>
                <a:cs typeface="Times New Roman" pitchFamily="18" charset="0"/>
                <a:sym typeface="+mn-ea"/>
              </a:rPr>
              <a:t>λογική </a:t>
            </a:r>
            <a:r>
              <a:rPr sz="2800">
                <a:ln w="9525">
                  <a:solidFill>
                    <a:schemeClr val="tx1"/>
                  </a:solidFill>
                </a:ln>
                <a:latin typeface="Times New Roman" pitchFamily="18" charset="0"/>
                <a:ea typeface="Times New Roman" panose="02020603050405020304"/>
                <a:cs typeface="Times New Roman" pitchFamily="18" charset="0"/>
                <a:sym typeface="+mn-ea"/>
              </a:rPr>
              <a:t>— </a:t>
            </a:r>
            <a:r>
              <a:rPr sz="2400">
                <a:ln w="9525">
                  <a:solidFill>
                    <a:schemeClr val="tx1"/>
                  </a:solidFill>
                </a:ln>
                <a:latin typeface="Times New Roman" pitchFamily="18" charset="0"/>
                <a:ea typeface="sans-serif"/>
                <a:cs typeface="Times New Roman" pitchFamily="18" charset="0"/>
                <a:sym typeface="+mn-ea"/>
              </a:rPr>
              <a:t>наука о законах и операциях правильного мышления,</a:t>
            </a:r>
            <a:r>
              <a:rPr sz="2400">
                <a:ln w="9525">
                  <a:solidFill>
                    <a:schemeClr val="tx1"/>
                  </a:solidFill>
                </a:ln>
                <a:latin typeface="Times New Roman" pitchFamily="18" charset="0"/>
                <a:ea typeface="Times New Roman" panose="02020603050405020304"/>
                <a:cs typeface="Times New Roman" pitchFamily="18" charset="0"/>
                <a:sym typeface="+mn-ea"/>
              </a:rPr>
              <a:t> «способность к рассуждению».</a:t>
            </a:r>
            <a:r>
              <a:rPr sz="2400">
                <a:ln w="9525">
                  <a:solidFill>
                    <a:schemeClr val="tx1"/>
                  </a:solidFill>
                </a:ln>
                <a:latin typeface="Times New Roman" pitchFamily="18" charset="0"/>
                <a:ea typeface="sans-serif"/>
                <a:cs typeface="Times New Roman" pitchFamily="18" charset="0"/>
                <a:sym typeface="+mn-ea"/>
              </a:rPr>
              <a:t> Э</a:t>
            </a:r>
            <a:r>
              <a:rPr sz="2400">
                <a:ln w="9525">
                  <a:solidFill>
                    <a:schemeClr val="tx1"/>
                  </a:solidFill>
                </a:ln>
                <a:latin typeface="Times New Roman" pitchFamily="18" charset="0"/>
                <a:ea typeface="Palatino-Roman"/>
                <a:cs typeface="Times New Roman" pitchFamily="18" charset="0"/>
                <a:sym typeface="+mn-ea"/>
              </a:rPr>
              <a:t>то </a:t>
            </a:r>
            <a:r>
              <a:rPr sz="2400">
                <a:ln w="9525">
                  <a:solidFill>
                    <a:schemeClr val="tx1"/>
                  </a:solidFill>
                </a:ln>
                <a:latin typeface="Times New Roman" pitchFamily="18" charset="0"/>
                <a:ea typeface="Book Antiqua" panose="02040602050305030304"/>
                <a:cs typeface="Times New Roman" pitchFamily="18" charset="0"/>
                <a:sym typeface="+mn-ea"/>
              </a:rPr>
              <a:t> умение анализировать информацию</a:t>
            </a:r>
            <a:r>
              <a:rPr sz="2400">
                <a:ln w="9525">
                  <a:solidFill>
                    <a:schemeClr val="tx1"/>
                  </a:solidFill>
                </a:ln>
                <a:latin typeface="Times New Roman" pitchFamily="18" charset="0"/>
                <a:ea typeface="Palatino-Roman"/>
                <a:cs typeface="Times New Roman" pitchFamily="18" charset="0"/>
                <a:sym typeface="+mn-ea"/>
              </a:rPr>
              <a:t>, </a:t>
            </a:r>
            <a:r>
              <a:rPr sz="2400">
                <a:ln w="9525">
                  <a:solidFill>
                    <a:schemeClr val="tx1"/>
                  </a:solidFill>
                </a:ln>
                <a:latin typeface="Times New Roman" pitchFamily="18" charset="0"/>
                <a:ea typeface="Book Antiqua" panose="02040602050305030304"/>
                <a:cs typeface="Times New Roman" pitchFamily="18" charset="0"/>
                <a:sym typeface="+mn-ea"/>
              </a:rPr>
              <a:t>синтезировать</a:t>
            </a:r>
            <a:r>
              <a:rPr sz="2400">
                <a:ln w="9525">
                  <a:solidFill>
                    <a:schemeClr val="tx1"/>
                  </a:solidFill>
                </a:ln>
                <a:latin typeface="Times New Roman" pitchFamily="18" charset="0"/>
                <a:ea typeface="Palatino-Roman"/>
                <a:cs typeface="Times New Roman" pitchFamily="18" charset="0"/>
                <a:sym typeface="+mn-ea"/>
              </a:rPr>
              <a:t>, </a:t>
            </a:r>
            <a:r>
              <a:rPr sz="2400">
                <a:ln w="9525">
                  <a:solidFill>
                    <a:schemeClr val="tx1"/>
                  </a:solidFill>
                </a:ln>
                <a:latin typeface="Times New Roman" pitchFamily="18" charset="0"/>
                <a:ea typeface="Book Antiqua" panose="02040602050305030304"/>
                <a:cs typeface="Times New Roman" pitchFamily="18" charset="0"/>
                <a:sym typeface="+mn-ea"/>
              </a:rPr>
              <a:t>обобщать данные и т</a:t>
            </a:r>
            <a:r>
              <a:rPr sz="2400">
                <a:ln w="9525">
                  <a:solidFill>
                    <a:schemeClr val="tx1"/>
                  </a:solidFill>
                </a:ln>
                <a:latin typeface="Times New Roman" pitchFamily="18" charset="0"/>
                <a:ea typeface="Palatino-Roman"/>
                <a:cs typeface="Times New Roman" pitchFamily="18" charset="0"/>
                <a:sym typeface="+mn-ea"/>
              </a:rPr>
              <a:t>. </a:t>
            </a:r>
            <a:r>
              <a:rPr sz="2400">
                <a:ln w="9525">
                  <a:solidFill>
                    <a:schemeClr val="tx1"/>
                  </a:solidFill>
                </a:ln>
                <a:latin typeface="Times New Roman" pitchFamily="18" charset="0"/>
                <a:ea typeface="Book Antiqua" panose="02040602050305030304"/>
                <a:cs typeface="Times New Roman" pitchFamily="18" charset="0"/>
                <a:sym typeface="+mn-ea"/>
              </a:rPr>
              <a:t>п</a:t>
            </a:r>
            <a:r>
              <a:rPr sz="2400">
                <a:ln w="9525">
                  <a:solidFill>
                    <a:schemeClr val="tx1"/>
                  </a:solidFill>
                </a:ln>
                <a:latin typeface="Times New Roman" pitchFamily="18" charset="0"/>
                <a:ea typeface="Palatino-Roman"/>
                <a:cs typeface="Times New Roman" pitchFamily="18" charset="0"/>
                <a:sym typeface="+mn-ea"/>
              </a:rPr>
              <a:t>. </a:t>
            </a: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751840" y="3862070"/>
            <a:ext cx="10687685" cy="2474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66700">
              <a:lnSpc>
                <a:spcPct val="114000"/>
              </a:lnSpc>
            </a:pPr>
            <a:r>
              <a:rPr lang="ru-RU" sz="240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ru-RU" sz="2400" b="1" i="1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/>
                <a:ea typeface="SimSun" panose="02010600030101010101" pitchFamily="2" charset="-122"/>
              </a:rPr>
              <a:t>Л</a:t>
            </a:r>
            <a:r>
              <a:rPr sz="2400" b="1" i="1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/>
                <a:ea typeface="SimSun" panose="02010600030101010101" pitchFamily="2" charset="-122"/>
              </a:rPr>
              <a:t>огико - математическое развитие дошкольников </a:t>
            </a:r>
            <a:r>
              <a:rPr sz="24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/>
                <a:ea typeface="SimSun" panose="02010600030101010101" pitchFamily="2" charset="-122"/>
              </a:rPr>
              <a:t>–</a:t>
            </a:r>
            <a:r>
              <a:rPr sz="2400">
                <a:latin typeface="Times New Roman" panose="02020603050405020304"/>
                <a:ea typeface="SimSun" panose="02010600030101010101" pitchFamily="2" charset="-122"/>
              </a:rPr>
              <a:t> это позитивные изменения в познавательной сфере личности, которые происходят в результате освоения математических представлений и связанных с ними логических операций: </a:t>
            </a:r>
            <a:r>
              <a:rPr sz="2400">
                <a:latin typeface="Times New Roman" panose="02020603050405020304"/>
                <a:ea typeface="Times New Roman" panose="02020603050405020304"/>
              </a:rPr>
              <a:t>сравнение, обобщение, анализ, синтез, сериация, абстрагирование, классификация, аналогия, систематизация.</a:t>
            </a:r>
          </a:p>
          <a:p>
            <a:pPr algn="just" defTabSz="266700">
              <a:lnSpc>
                <a:spcPct val="114000"/>
              </a:lnSpc>
            </a:pPr>
            <a:r>
              <a:rPr sz="1600" i="1">
                <a:latin typeface="Times New Roman" panose="02020603050405020304"/>
                <a:ea typeface="SimSun" panose="02010600030101010101" pitchFamily="2" charset="-122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200040" y="438090"/>
            <a:ext cx="4215539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24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/>
          <p:nvPr>
            <p:custDataLst>
              <p:tags r:id="rId1"/>
            </p:custDataLst>
          </p:nvPr>
        </p:nvGraphicFramePr>
        <p:xfrm>
          <a:off x="866775" y="899795"/>
          <a:ext cx="10330815" cy="438785"/>
        </p:xfrm>
        <a:graphic>
          <a:graphicData uri="http://schemas.openxmlformats.org/drawingml/2006/table">
            <a:tbl>
              <a:tblPr/>
              <a:tblGrid>
                <a:gridCol w="10330815"/>
              </a:tblGrid>
              <a:tr h="438785"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sz="2000" b="1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AutoShape 14"/>
          <p:cNvSpPr>
            <a:spLocks noChangeArrowheads="1"/>
          </p:cNvSpPr>
          <p:nvPr/>
        </p:nvSpPr>
        <p:spPr bwMode="gray">
          <a:xfrm>
            <a:off x="841375" y="1204595"/>
            <a:ext cx="9979025" cy="54165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8039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15875">
            <a:solidFill>
              <a:srgbClr val="B2B2B2"/>
            </a:solidFill>
            <a:round/>
          </a:ln>
          <a:effectLst/>
        </p:spPr>
        <p:txBody>
          <a:bodyPr wrap="none" anchor="ctr"/>
          <a:lstStyle/>
          <a:p>
            <a:pPr algn="l"/>
            <a:r>
              <a:rPr b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Сравнение </a:t>
            </a:r>
            <a:r>
              <a:rPr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- включает в себя формирование умений сравнивать группы предметов по количеству.</a:t>
            </a:r>
            <a:endParaRPr b="1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endParaRPr lang="ru-RU" b="1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sp>
        <p:nvSpPr>
          <p:cNvPr id="5" name="AutoShape 14"/>
          <p:cNvSpPr>
            <a:spLocks noChangeArrowheads="1"/>
          </p:cNvSpPr>
          <p:nvPr/>
        </p:nvSpPr>
        <p:spPr bwMode="gray">
          <a:xfrm>
            <a:off x="841375" y="438150"/>
            <a:ext cx="9979025" cy="54165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8039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15875">
            <a:solidFill>
              <a:srgbClr val="B2B2B2"/>
            </a:solidFill>
            <a:round/>
          </a:ln>
          <a:effectLst/>
        </p:spPr>
        <p:txBody>
          <a:bodyPr wrap="none" anchor="ctr"/>
          <a:lstStyle/>
          <a:p>
            <a:pPr algn="l"/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Обобщение</a:t>
            </a:r>
            <a:r>
              <a:rPr lang="en-US" altLang="ru-RU" b="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–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фиксируется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как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выделение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и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фиксация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общего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признака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двух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или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более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объектов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.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 </a:t>
            </a:r>
            <a:endParaRPr lang="ru-RU" dirty="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sp>
        <p:nvSpPr>
          <p:cNvPr id="6" name="AutoShape 14"/>
          <p:cNvSpPr>
            <a:spLocks noChangeArrowheads="1"/>
          </p:cNvSpPr>
          <p:nvPr/>
        </p:nvSpPr>
        <p:spPr bwMode="gray">
          <a:xfrm>
            <a:off x="880745" y="1951990"/>
            <a:ext cx="9979025" cy="54165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8039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15875">
            <a:solidFill>
              <a:srgbClr val="B2B2B2"/>
            </a:solidFill>
            <a:round/>
          </a:ln>
          <a:effectLst/>
        </p:spPr>
        <p:txBody>
          <a:bodyPr wrap="none" anchor="ctr"/>
          <a:lstStyle/>
          <a:p>
            <a:endParaRPr lang="ru-RU" b="1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sp>
        <p:nvSpPr>
          <p:cNvPr id="7" name="AutoShape 14"/>
          <p:cNvSpPr>
            <a:spLocks noChangeArrowheads="1"/>
          </p:cNvSpPr>
          <p:nvPr/>
        </p:nvSpPr>
        <p:spPr bwMode="gray">
          <a:xfrm>
            <a:off x="910590" y="2700655"/>
            <a:ext cx="9949815" cy="54165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8039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15875">
            <a:solidFill>
              <a:srgbClr val="B2B2B2"/>
            </a:solidFill>
            <a:round/>
          </a:ln>
          <a:effectLst/>
        </p:spPr>
        <p:txBody>
          <a:bodyPr wrap="none" anchor="ctr"/>
          <a:lstStyle/>
          <a:p>
            <a:pPr algn="l"/>
            <a:r>
              <a:rPr lang="en-US" altLang="en-US" b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Синтез</a:t>
            </a:r>
            <a:r>
              <a:rPr lang="en-US" altLang="ru-RU" b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-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это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соединение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различных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элементов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(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признаков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,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свойств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)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в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единое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целое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.</a:t>
            </a:r>
            <a:endParaRPr lang="ru-RU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sp>
        <p:nvSpPr>
          <p:cNvPr id="8" name="AutoShape 14"/>
          <p:cNvSpPr>
            <a:spLocks noChangeArrowheads="1"/>
          </p:cNvSpPr>
          <p:nvPr/>
        </p:nvSpPr>
        <p:spPr bwMode="gray">
          <a:xfrm>
            <a:off x="890905" y="3429000"/>
            <a:ext cx="9949180" cy="74231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8039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15875">
            <a:solidFill>
              <a:srgbClr val="B2B2B2"/>
            </a:solidFill>
            <a:round/>
          </a:ln>
          <a:effectLst/>
        </p:spPr>
        <p:txBody>
          <a:bodyPr wrap="none" anchor="ctr"/>
          <a:lstStyle/>
          <a:p>
            <a:pPr algn="l"/>
            <a:r>
              <a:rPr lang="en-US" altLang="en-US" b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Абстрагирование</a:t>
            </a:r>
            <a:r>
              <a:rPr lang="en-US" altLang="ru-RU" b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- </a:t>
            </a:r>
            <a:r>
              <a:rPr lang="en-US" altLang="en-US" b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э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то выделение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существенных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свойств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и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связей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предмета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и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отвлечение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</a:p>
          <a:p>
            <a:pPr algn="l"/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от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других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,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несущественных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.</a:t>
            </a:r>
            <a:endParaRPr lang="ru-RU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sp>
        <p:nvSpPr>
          <p:cNvPr id="9" name="AutoShape 14"/>
          <p:cNvSpPr>
            <a:spLocks noChangeArrowheads="1"/>
          </p:cNvSpPr>
          <p:nvPr/>
        </p:nvSpPr>
        <p:spPr bwMode="gray">
          <a:xfrm>
            <a:off x="890905" y="4358005"/>
            <a:ext cx="9949815" cy="6654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8039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15875">
            <a:solidFill>
              <a:srgbClr val="B2B2B2"/>
            </a:solidFill>
            <a:round/>
          </a:ln>
          <a:effectLst/>
        </p:spPr>
        <p:txBody>
          <a:bodyPr wrap="none" anchor="ctr"/>
          <a:lstStyle/>
          <a:p>
            <a:pPr algn="l"/>
            <a:r>
              <a:rPr lang="en-US" altLang="en-US" b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Классификация</a:t>
            </a:r>
            <a:r>
              <a:rPr lang="en-US" altLang="ru-RU" b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- </a:t>
            </a:r>
            <a:r>
              <a:rPr lang="en-US" altLang="en-US" b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ра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спределение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элементов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множества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по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классам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,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согласно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наиболее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</a:p>
          <a:p>
            <a:pPr algn="l"/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существенным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признакам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.</a:t>
            </a:r>
            <a:endParaRPr lang="ru-RU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graphicFrame>
        <p:nvGraphicFramePr>
          <p:cNvPr id="10" name="Таблица 9"/>
          <p:cNvGraphicFramePr/>
          <p:nvPr>
            <p:custDataLst>
              <p:tags r:id="rId2"/>
            </p:custDataLst>
          </p:nvPr>
        </p:nvGraphicFramePr>
        <p:xfrm>
          <a:off x="880745" y="1989455"/>
          <a:ext cx="9632315" cy="467995"/>
        </p:xfrm>
        <a:graphic>
          <a:graphicData uri="http://schemas.openxmlformats.org/drawingml/2006/table">
            <a:tbl>
              <a:tblPr/>
              <a:tblGrid>
                <a:gridCol w="9632315"/>
              </a:tblGrid>
              <a:tr h="467995"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Анализ - </a:t>
                      </a:r>
                      <a:r>
                        <a:rPr sz="2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это разложение целого на составные части.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1" name="AutoShape 14"/>
          <p:cNvSpPr>
            <a:spLocks noChangeArrowheads="1"/>
          </p:cNvSpPr>
          <p:nvPr/>
        </p:nvSpPr>
        <p:spPr bwMode="gray">
          <a:xfrm>
            <a:off x="910590" y="5210175"/>
            <a:ext cx="9979025" cy="54165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8039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15875">
            <a:solidFill>
              <a:srgbClr val="B2B2B2"/>
            </a:solidFill>
            <a:round/>
          </a:ln>
          <a:effectLst/>
        </p:spPr>
        <p:txBody>
          <a:bodyPr wrap="none" anchor="ctr"/>
          <a:lstStyle/>
          <a:p>
            <a:pPr algn="l"/>
            <a:r>
              <a:rPr lang="en-US" altLang="en-US" b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Аналогия</a:t>
            </a:r>
            <a:r>
              <a:rPr lang="en-US" altLang="ru-RU" b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–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это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прием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предполагает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составление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детьми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похожих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примеров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на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определённые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</a:p>
          <a:p>
            <a:pPr algn="l"/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действия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,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группировку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.</a:t>
            </a:r>
            <a:endParaRPr lang="ru-RU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gray">
          <a:xfrm>
            <a:off x="910590" y="5938520"/>
            <a:ext cx="9979025" cy="54165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8039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15875">
            <a:solidFill>
              <a:srgbClr val="B2B2B2"/>
            </a:solidFill>
            <a:round/>
          </a:ln>
          <a:effectLst/>
        </p:spPr>
        <p:txBody>
          <a:bodyPr wrap="none" anchor="ctr"/>
          <a:lstStyle/>
          <a:p>
            <a:pPr algn="l"/>
            <a:r>
              <a:rPr lang="en-US" altLang="en-US" b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Систематизация</a:t>
            </a:r>
            <a:r>
              <a:rPr lang="en-US" altLang="ru-RU" b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- </a:t>
            </a:r>
            <a:r>
              <a:rPr lang="en-US" altLang="en-US" b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 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это закрепление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и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упорядочивание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математических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знаний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,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приобретённых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</a:p>
          <a:p>
            <a:pPr algn="l"/>
            <a:r>
              <a:rPr lang="en-US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ранее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.</a:t>
            </a:r>
            <a:endParaRPr lang="ru-RU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2428875" y="462280"/>
            <a:ext cx="8097520" cy="582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66700">
              <a:lnSpc>
                <a:spcPct val="114000"/>
              </a:lnSpc>
            </a:pPr>
            <a:r>
              <a:rPr lang="ru-RU" sz="2800" b="1">
                <a:ln>
                  <a:solidFill>
                    <a:srgbClr val="00206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/>
                <a:ea typeface="SimSun" panose="02010600030101010101" pitchFamily="2" charset="-122"/>
              </a:rPr>
              <a:t>П</a:t>
            </a:r>
            <a:r>
              <a:rPr sz="2800" b="1">
                <a:ln>
                  <a:solidFill>
                    <a:srgbClr val="00206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/>
                <a:ea typeface="SimSun" panose="02010600030101010101" pitchFamily="2" charset="-122"/>
              </a:rPr>
              <a:t>роблемно – игровая технология</a:t>
            </a:r>
            <a:r>
              <a:rPr sz="2800">
                <a:ln>
                  <a:solidFill>
                    <a:srgbClr val="00206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/>
                <a:ea typeface="SimSun" panose="02010600030101010101" pitchFamily="2" charset="-122"/>
              </a:rPr>
              <a:t> </a:t>
            </a: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508635" y="1301115"/>
            <a:ext cx="10542270" cy="932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66700">
              <a:lnSpc>
                <a:spcPct val="114000"/>
              </a:lnSpc>
            </a:pPr>
            <a:r>
              <a:rPr sz="2400" b="1" i="1">
                <a:ln>
                  <a:solidFill>
                    <a:srgbClr val="002060"/>
                  </a:solidFill>
                </a:ln>
                <a:latin typeface="Times New Roman" panose="02020603050405020304"/>
                <a:ea typeface="SimSun" panose="02010600030101010101" pitchFamily="2" charset="-122"/>
              </a:rPr>
              <a:t>Цель</a:t>
            </a:r>
            <a:r>
              <a:rPr sz="2400" b="1">
                <a:ln>
                  <a:solidFill>
                    <a:srgbClr val="002060"/>
                  </a:solidFill>
                </a:ln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400" b="1" i="1">
                <a:ln>
                  <a:solidFill>
                    <a:srgbClr val="002060"/>
                  </a:solidFill>
                </a:ln>
                <a:latin typeface="Times New Roman" panose="02020603050405020304"/>
                <a:ea typeface="SimSun" panose="02010600030101010101" pitchFamily="2" charset="-122"/>
              </a:rPr>
              <a:t>использования проблемно-игровых технологий</a:t>
            </a:r>
            <a:r>
              <a:rPr sz="2400" b="1" i="1">
                <a:ln>
                  <a:solidFill>
                    <a:schemeClr val="accent5">
                      <a:lumMod val="75000"/>
                    </a:schemeClr>
                  </a:solidFill>
                </a:ln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400">
                <a:latin typeface="Times New Roman" panose="02020603050405020304"/>
                <a:ea typeface="SimSun" panose="02010600030101010101" pitchFamily="2" charset="-122"/>
              </a:rPr>
              <a:t> – развитие у детей познавательной активности, интеллектуально-творческих способностей.</a:t>
            </a: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596900" y="2311400"/>
            <a:ext cx="11146155" cy="3667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66700">
              <a:lnSpc>
                <a:spcPct val="114000"/>
              </a:lnSpc>
            </a:pPr>
            <a:r>
              <a:rPr sz="2400" b="1" i="1">
                <a:ln>
                  <a:solidFill>
                    <a:srgbClr val="002060"/>
                  </a:solidFill>
                </a:ln>
                <a:latin typeface="Times New Roman" panose="02020603050405020304"/>
                <a:ea typeface="SimSun" panose="02010600030101010101" pitchFamily="2" charset="-122"/>
              </a:rPr>
              <a:t>Характерные черты технологии</a:t>
            </a:r>
            <a:r>
              <a:rPr sz="2400" b="1">
                <a:ln>
                  <a:solidFill>
                    <a:srgbClr val="002060"/>
                  </a:solidFill>
                </a:ln>
                <a:latin typeface="Times New Roman" panose="02020603050405020304"/>
                <a:ea typeface="SimSun" panose="02010600030101010101" pitchFamily="2" charset="-122"/>
              </a:rPr>
              <a:t>:</a:t>
            </a:r>
          </a:p>
          <a:p>
            <a:pPr algn="just" defTabSz="266700">
              <a:lnSpc>
                <a:spcPct val="114000"/>
              </a:lnSpc>
            </a:pPr>
            <a:r>
              <a:rPr sz="2400">
                <a:latin typeface="Symbol" panose="05050102010706020507"/>
                <a:ea typeface="SimSun" panose="02010600030101010101" pitchFamily="2" charset="-122"/>
              </a:rPr>
              <a:t>¾ </a:t>
            </a:r>
            <a:r>
              <a:rPr sz="2000">
                <a:latin typeface="Times New Roman" panose="02020603050405020304"/>
                <a:ea typeface="SimSun" panose="02010600030101010101" pitchFamily="2" charset="-122"/>
              </a:rPr>
              <a:t>ребенок не ограничен в поиске практических действий, </a:t>
            </a:r>
            <a:r>
              <a:rPr sz="2000">
                <a:ln>
                  <a:solidFill>
                    <a:schemeClr val="tx1"/>
                  </a:solidFill>
                </a:ln>
                <a:latin typeface="Times New Roman" panose="02020603050405020304"/>
                <a:ea typeface="SimSun" panose="02010600030101010101" pitchFamily="2" charset="-122"/>
              </a:rPr>
              <a:t>экспериментировании, </a:t>
            </a:r>
            <a:r>
              <a:rPr sz="2000">
                <a:latin typeface="Times New Roman" panose="02020603050405020304"/>
                <a:ea typeface="SimSun" panose="02010600030101010101" pitchFamily="2" charset="-122"/>
              </a:rPr>
              <a:t>общении для разрешения ошибок и противоречии;</a:t>
            </a:r>
          </a:p>
          <a:p>
            <a:pPr algn="just" defTabSz="266700">
              <a:lnSpc>
                <a:spcPct val="114000"/>
              </a:lnSpc>
            </a:pPr>
            <a:r>
              <a:rPr sz="2000">
                <a:latin typeface="Symbol" panose="05050102010706020507"/>
                <a:ea typeface="SimSun" panose="02010600030101010101" pitchFamily="2" charset="-122"/>
              </a:rPr>
              <a:t>¾ </a:t>
            </a:r>
            <a:r>
              <a:rPr sz="2000">
                <a:latin typeface="Times New Roman" panose="02020603050405020304"/>
                <a:ea typeface="SimSun" panose="02010600030101010101" pitchFamily="2" charset="-122"/>
              </a:rPr>
              <a:t>обычно исключается показ и подробное объяснение;</a:t>
            </a:r>
          </a:p>
          <a:p>
            <a:pPr algn="just" defTabSz="266700">
              <a:lnSpc>
                <a:spcPct val="114000"/>
              </a:lnSpc>
            </a:pPr>
            <a:r>
              <a:rPr sz="2000">
                <a:latin typeface="Symbol" panose="05050102010706020507"/>
                <a:ea typeface="SimSun" panose="02010600030101010101" pitchFamily="2" charset="-122"/>
              </a:rPr>
              <a:t>¾ </a:t>
            </a:r>
            <a:r>
              <a:rPr sz="2000">
                <a:latin typeface="Times New Roman" panose="02020603050405020304"/>
                <a:ea typeface="SimSun" panose="02010600030101010101" pitchFamily="2" charset="-122"/>
              </a:rPr>
              <a:t>ребенок самостоятельно находит способ достижения цели или осваивает его;</a:t>
            </a:r>
          </a:p>
          <a:p>
            <a:pPr algn="just" defTabSz="266700">
              <a:lnSpc>
                <a:spcPct val="114000"/>
              </a:lnSpc>
            </a:pPr>
            <a:r>
              <a:rPr sz="2000">
                <a:latin typeface="Symbol" panose="05050102010706020507"/>
                <a:ea typeface="SimSun" panose="02010600030101010101" pitchFamily="2" charset="-122"/>
              </a:rPr>
              <a:t>¾ </a:t>
            </a:r>
            <a:r>
              <a:rPr sz="2000">
                <a:latin typeface="Times New Roman" panose="02020603050405020304"/>
                <a:ea typeface="SimSun" panose="02010600030101010101" pitchFamily="2" charset="-122"/>
              </a:rPr>
              <a:t>ребенок естественно принимает помощь со стороны взрослого (частичную подсказку, участие в выполнении и уточнении действий, речевых способов оценки  и др.);</a:t>
            </a:r>
          </a:p>
          <a:p>
            <a:pPr algn="just" defTabSz="266700">
              <a:lnSpc>
                <a:spcPct val="114000"/>
              </a:lnSpc>
            </a:pPr>
            <a:r>
              <a:rPr sz="2000">
                <a:latin typeface="Symbol" panose="05050102010706020507"/>
                <a:ea typeface="SimSun" panose="02010600030101010101" pitchFamily="2" charset="-122"/>
              </a:rPr>
              <a:t>¾ </a:t>
            </a:r>
            <a:r>
              <a:rPr sz="2000">
                <a:latin typeface="Times New Roman" panose="02020603050405020304"/>
                <a:ea typeface="SimSun" panose="02010600030101010101" pitchFamily="2" charset="-122"/>
              </a:rPr>
              <a:t>взрослый создает мотивацию и подбирает интересные для ребенка игры, упражнения, развивающие смекалку и сообразительность.</a:t>
            </a:r>
          </a:p>
          <a:p>
            <a:pPr algn="just" defTabSz="266700">
              <a:lnSpc>
                <a:spcPct val="114000"/>
              </a:lnSpc>
            </a:pPr>
            <a:r>
              <a:rPr sz="1600">
                <a:latin typeface="Times New Roman" panose="02020603050405020304"/>
                <a:ea typeface="SimSun" panose="02010600030101010101" pitchFamily="2" charset="-122"/>
              </a:rPr>
              <a:t>         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85520"/>
            <a:ext cx="12192000" cy="30777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711200" y="573405"/>
            <a:ext cx="10770235" cy="2549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266700"/>
            <a:r>
              <a:rPr lang="ru-RU" sz="3200" b="1" dirty="0">
                <a:ln>
                  <a:solidFill>
                    <a:srgbClr val="002060"/>
                  </a:solidFill>
                </a:ln>
                <a:latin typeface="Times New Roman" panose="02020603050405020304"/>
                <a:ea typeface="SimSun" panose="02010600030101010101" pitchFamily="2" charset="-122"/>
              </a:rPr>
              <a:t>                       </a:t>
            </a:r>
            <a:r>
              <a:rPr sz="2800" b="1">
                <a:ln>
                  <a:solidFill>
                    <a:srgbClr val="002060"/>
                  </a:solidFill>
                </a:ln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Проблемно – игровая технология </a:t>
            </a:r>
          </a:p>
          <a:p>
            <a:pPr algn="ctr" defTabSz="266700">
              <a:lnSpc>
                <a:spcPct val="114000"/>
              </a:lnSpc>
            </a:pPr>
            <a:endParaRPr lang="en-US" sz="2800" dirty="0" smtClean="0">
              <a:ln>
                <a:solidFill>
                  <a:srgbClr val="002060"/>
                </a:solidFill>
              </a:ln>
              <a:latin typeface="Times New Roman" panose="02020603050405020304"/>
              <a:ea typeface="SimSun" panose="02010600030101010101" pitchFamily="2" charset="-122"/>
            </a:endParaRPr>
          </a:p>
          <a:p>
            <a:pPr algn="ctr" defTabSz="266700">
              <a:lnSpc>
                <a:spcPct val="114000"/>
              </a:lnSpc>
            </a:pPr>
            <a:endParaRPr lang="en-US" sz="2800" dirty="0" smtClean="0">
              <a:ln>
                <a:solidFill>
                  <a:srgbClr val="002060"/>
                </a:solidFill>
              </a:ln>
              <a:latin typeface="Times New Roman" panose="02020603050405020304"/>
              <a:ea typeface="SimSun" panose="02010600030101010101" pitchFamily="2" charset="-122"/>
            </a:endParaRPr>
          </a:p>
          <a:p>
            <a:pPr algn="ctr" defTabSz="266700">
              <a:lnSpc>
                <a:spcPct val="114000"/>
              </a:lnSpc>
            </a:pPr>
            <a:endParaRPr lang="en-US" sz="2800" dirty="0" smtClean="0">
              <a:ln>
                <a:solidFill>
                  <a:srgbClr val="002060"/>
                </a:solidFill>
              </a:ln>
              <a:latin typeface="Times New Roman" panose="02020603050405020304"/>
              <a:ea typeface="SimSun" panose="02010600030101010101" pitchFamily="2" charset="-122"/>
            </a:endParaRPr>
          </a:p>
          <a:p>
            <a:pPr algn="ctr" defTabSz="266700">
              <a:lnSpc>
                <a:spcPct val="114000"/>
              </a:lnSpc>
            </a:pPr>
            <a:endParaRPr sz="2800">
              <a:ln>
                <a:solidFill>
                  <a:srgbClr val="002060"/>
                </a:solidFill>
              </a:ln>
              <a:latin typeface="Times New Roman" panose="02020603050405020304"/>
              <a:ea typeface="SimSun" panose="02010600030101010101" pitchFamily="2" charset="-122"/>
            </a:endParaRPr>
          </a:p>
        </p:txBody>
      </p:sp>
      <p:sp>
        <p:nvSpPr>
          <p:cNvPr id="4" name="AutoShape 14"/>
          <p:cNvSpPr>
            <a:spLocks noChangeArrowheads="1"/>
          </p:cNvSpPr>
          <p:nvPr/>
        </p:nvSpPr>
        <p:spPr bwMode="gray">
          <a:xfrm>
            <a:off x="1013498" y="1578461"/>
            <a:ext cx="2493496" cy="106792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8039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15875">
            <a:solidFill>
              <a:srgbClr val="B2B2B2"/>
            </a:solidFill>
            <a:round/>
          </a:ln>
          <a:effectLst/>
        </p:spPr>
        <p:txBody>
          <a:bodyPr wrap="none" anchor="ctr"/>
          <a:lstStyle/>
          <a:p>
            <a:endParaRPr lang="ru-RU" altLang="en-US" dirty="0" smtClean="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endParaRPr lang="ru-RU" altLang="en-US" dirty="0" smtClean="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ctr"/>
            <a:r>
              <a:rPr lang="en-US" altLang="en-US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 </a:t>
            </a:r>
            <a:r>
              <a:rPr lang="ru-RU" altLang="en-US" dirty="0" smtClean="0">
                <a:solidFill>
                  <a:srgbClr val="000000"/>
                </a:solidFill>
                <a:latin typeface="Times New Roman" panose="02020603050405020304"/>
                <a:ea typeface="SimSun" panose="02010600030101010101" pitchFamily="2" charset="-122"/>
              </a:rPr>
              <a:t>Л</a:t>
            </a:r>
            <a:r>
              <a:rPr lang="ru-RU" dirty="0" smtClean="0">
                <a:latin typeface="Times New Roman" panose="02020603050405020304"/>
                <a:ea typeface="SimSun" panose="02010600030101010101" pitchFamily="2" charset="-122"/>
              </a:rPr>
              <a:t>огико-математические</a:t>
            </a:r>
            <a:endParaRPr lang="en-US" dirty="0" smtClean="0">
              <a:latin typeface="Times New Roman" panose="02020603050405020304"/>
              <a:ea typeface="SimSun" panose="02010600030101010101" pitchFamily="2" charset="-122"/>
            </a:endParaRPr>
          </a:p>
          <a:p>
            <a:pPr algn="ctr"/>
            <a:r>
              <a:rPr lang="ru-RU" dirty="0" smtClean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ru-RU" dirty="0" smtClean="0">
                <a:latin typeface="Times New Roman" panose="02020603050405020304"/>
                <a:ea typeface="SimSun" panose="02010600030101010101" pitchFamily="2" charset="-122"/>
              </a:rPr>
              <a:t>и сюжетные игры </a:t>
            </a:r>
            <a:endParaRPr lang="ru-RU" dirty="0" smtClean="0">
              <a:latin typeface="Times New Roman" panose="02020603050405020304"/>
              <a:ea typeface="SimSun" panose="02010600030101010101" pitchFamily="2" charset="-122"/>
            </a:endParaRPr>
          </a:p>
          <a:p>
            <a:pPr algn="ctr"/>
            <a:r>
              <a:rPr lang="ru-RU" dirty="0" smtClean="0">
                <a:latin typeface="Times New Roman" panose="02020603050405020304"/>
                <a:ea typeface="SimSun" panose="02010600030101010101" pitchFamily="2" charset="-122"/>
              </a:rPr>
              <a:t>(</a:t>
            </a:r>
            <a:r>
              <a:rPr lang="ru-RU" dirty="0" smtClean="0">
                <a:latin typeface="Times New Roman" panose="02020603050405020304"/>
                <a:ea typeface="SimSun" panose="02010600030101010101" pitchFamily="2" charset="-122"/>
              </a:rPr>
              <a:t>занятия</a:t>
            </a:r>
            <a:r>
              <a:rPr lang="ru-RU" dirty="0" smtClean="0">
                <a:latin typeface="Times New Roman" panose="02020603050405020304"/>
                <a:ea typeface="SimSun" panose="02010600030101010101" pitchFamily="2" charset="-122"/>
              </a:rPr>
              <a:t>)</a:t>
            </a:r>
          </a:p>
          <a:p>
            <a:endParaRPr lang="ru-RU" dirty="0" smtClean="0">
              <a:solidFill>
                <a:srgbClr val="000000"/>
              </a:solidFill>
              <a:latin typeface="Times New Roman" panose="02020603050405020304"/>
              <a:ea typeface="SimSun" panose="02010600030101010101" pitchFamily="2" charset="-122"/>
            </a:endParaRPr>
          </a:p>
          <a:p>
            <a:endParaRPr lang="ru-RU" dirty="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sp>
        <p:nvSpPr>
          <p:cNvPr id="5" name="AutoShape 14"/>
          <p:cNvSpPr>
            <a:spLocks noChangeArrowheads="1"/>
          </p:cNvSpPr>
          <p:nvPr/>
        </p:nvSpPr>
        <p:spPr bwMode="gray">
          <a:xfrm>
            <a:off x="3790763" y="1612527"/>
            <a:ext cx="2502461" cy="103385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8039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15875">
            <a:solidFill>
              <a:srgbClr val="B2B2B2"/>
            </a:solidFill>
            <a:round/>
          </a:ln>
          <a:effectLst/>
        </p:spPr>
        <p:txBody>
          <a:bodyPr wrap="none" anchor="ctr"/>
          <a:lstStyle/>
          <a:p>
            <a:pPr algn="ctr"/>
            <a:r>
              <a:rPr lang="ru-RU" dirty="0" smtClean="0">
                <a:latin typeface="Times New Roman" panose="02020603050405020304"/>
                <a:ea typeface="SimSun" panose="02010600030101010101" pitchFamily="2" charset="-122"/>
              </a:rPr>
              <a:t>Экспериментирование</a:t>
            </a:r>
          </a:p>
          <a:p>
            <a:pPr algn="ctr"/>
            <a:r>
              <a:rPr lang="ru-RU" dirty="0" smtClean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ru-RU" dirty="0" smtClean="0">
                <a:latin typeface="Times New Roman" panose="02020603050405020304"/>
                <a:ea typeface="SimSun" panose="02010600030101010101" pitchFamily="2" charset="-122"/>
              </a:rPr>
              <a:t>и исследовательская </a:t>
            </a:r>
            <a:endParaRPr lang="ru-RU" dirty="0" smtClean="0">
              <a:latin typeface="Times New Roman" panose="02020603050405020304"/>
              <a:ea typeface="SimSun" panose="02010600030101010101" pitchFamily="2" charset="-122"/>
            </a:endParaRPr>
          </a:p>
          <a:p>
            <a:pPr algn="ctr"/>
            <a:r>
              <a:rPr lang="ru-RU" dirty="0" smtClean="0">
                <a:latin typeface="Times New Roman" panose="02020603050405020304"/>
                <a:ea typeface="SimSun" panose="02010600030101010101" pitchFamily="2" charset="-122"/>
              </a:rPr>
              <a:t>деятельность</a:t>
            </a:r>
            <a:endParaRPr lang="ru-RU" dirty="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sp>
        <p:nvSpPr>
          <p:cNvPr id="6" name="AutoShape 14"/>
          <p:cNvSpPr>
            <a:spLocks noChangeArrowheads="1"/>
          </p:cNvSpPr>
          <p:nvPr/>
        </p:nvSpPr>
        <p:spPr bwMode="gray">
          <a:xfrm>
            <a:off x="6600302" y="1527587"/>
            <a:ext cx="1898239" cy="101480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8039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15875">
            <a:solidFill>
              <a:srgbClr val="B2B2B2"/>
            </a:solidFill>
            <a:round/>
          </a:ln>
          <a:effectLst/>
        </p:spPr>
        <p:txBody>
          <a:bodyPr wrap="none" anchor="ctr"/>
          <a:lstStyle/>
          <a:p>
            <a:pPr algn="ctr"/>
            <a:r>
              <a:rPr lang="ru-RU" dirty="0" smtClean="0">
                <a:latin typeface="Times New Roman" panose="02020603050405020304"/>
                <a:ea typeface="SimSun" panose="02010600030101010101" pitchFamily="2" charset="-122"/>
              </a:rPr>
              <a:t>Проблемные </a:t>
            </a:r>
          </a:p>
          <a:p>
            <a:pPr algn="ctr"/>
            <a:r>
              <a:rPr lang="ru-RU" dirty="0" smtClean="0">
                <a:latin typeface="Times New Roman" panose="02020603050405020304"/>
                <a:ea typeface="SimSun" panose="02010600030101010101" pitchFamily="2" charset="-122"/>
              </a:rPr>
              <a:t>ситуации</a:t>
            </a:r>
            <a:endParaRPr lang="ru-RU" dirty="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sp>
        <p:nvSpPr>
          <p:cNvPr id="7" name="AutoShape 14"/>
          <p:cNvSpPr>
            <a:spLocks noChangeArrowheads="1"/>
          </p:cNvSpPr>
          <p:nvPr/>
        </p:nvSpPr>
        <p:spPr bwMode="gray">
          <a:xfrm>
            <a:off x="8945470" y="1538343"/>
            <a:ext cx="1769148" cy="99329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8039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15875">
            <a:solidFill>
              <a:srgbClr val="B2B2B2"/>
            </a:solidFill>
            <a:round/>
          </a:ln>
          <a:effectLst/>
        </p:spPr>
        <p:txBody>
          <a:bodyPr wrap="none" anchor="ctr"/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Творческие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задачи</a:t>
            </a:r>
            <a:endParaRPr lang="ru-RU" dirty="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10800000" flipV="1">
            <a:off x="2409714" y="1065006"/>
            <a:ext cx="1957893" cy="473337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5" idx="0"/>
          </p:cNvCxnSpPr>
          <p:nvPr/>
        </p:nvCxnSpPr>
        <p:spPr>
          <a:xfrm rot="5400000">
            <a:off x="4802179" y="1326338"/>
            <a:ext cx="526005" cy="46373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974081" y="1122381"/>
            <a:ext cx="1255058" cy="415963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626710" y="1065006"/>
            <a:ext cx="2549563" cy="430306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 descr="Picture background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5464" y="2990626"/>
            <a:ext cx="3934553" cy="2619320"/>
          </a:xfrm>
          <a:prstGeom prst="rect">
            <a:avLst/>
          </a:prstGeom>
          <a:noFill/>
        </p:spPr>
      </p:pic>
      <p:pic>
        <p:nvPicPr>
          <p:cNvPr id="11268" name="Picture 4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73915" y="3227293"/>
            <a:ext cx="3977076" cy="22371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69315" y="427038"/>
            <a:ext cx="9448800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1400">
                <a:latin typeface="Times New Roman" panose="02020603050405020304"/>
                <a:ea typeface="SimSun" panose="02010600030101010101" pitchFamily="2" charset="-122"/>
                <a:sym typeface="+mn-ea"/>
              </a:rPr>
              <a:t> </a:t>
            </a:r>
            <a:r>
              <a:rPr lang="ru-RU" sz="2800" b="1" i="1" dirty="0">
                <a:ln>
                  <a:solidFill>
                    <a:srgbClr val="002060"/>
                  </a:solidFill>
                </a:ln>
                <a:latin typeface="Times New Roman" panose="02020603050405020304"/>
                <a:ea typeface="SimSun" panose="02010600030101010101" pitchFamily="2" charset="-122"/>
                <a:sym typeface="+mn-ea"/>
              </a:rPr>
              <a:t>Л</a:t>
            </a:r>
            <a:r>
              <a:rPr sz="2800" b="1" i="1">
                <a:ln>
                  <a:solidFill>
                    <a:srgbClr val="002060"/>
                  </a:solidFill>
                </a:ln>
                <a:latin typeface="Times New Roman" panose="02020603050405020304"/>
                <a:ea typeface="SimSun" panose="02010600030101010101" pitchFamily="2" charset="-122"/>
                <a:sym typeface="+mn-ea"/>
              </a:rPr>
              <a:t>огико-математические и сюжетные игры (занятия)</a:t>
            </a:r>
            <a:endParaRPr kumimoji="0" lang="ru-RU" sz="2800" b="1" i="1" u="none" strike="noStrike" cap="none" normalizeH="0" baseline="0" dirty="0" smtClean="0">
              <a:ln>
                <a:solidFill>
                  <a:srgbClr val="002060"/>
                </a:solidFill>
              </a:ln>
              <a:solidFill>
                <a:schemeClr val="tx1"/>
              </a:solidFill>
              <a:effectLst/>
              <a:latin typeface="Times New Roman" panose="02020603050405020304"/>
              <a:ea typeface="SimSun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690880" y="1058545"/>
            <a:ext cx="10810240" cy="1773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66700">
              <a:lnSpc>
                <a:spcPct val="114000"/>
              </a:lnSpc>
            </a:pPr>
            <a:r>
              <a:rPr sz="2400">
                <a:latin typeface="Symbol" panose="05050102010706020507"/>
                <a:ea typeface="SimSun" panose="02010600030101010101" pitchFamily="2" charset="-122"/>
              </a:rPr>
              <a:t>¾ </a:t>
            </a:r>
            <a:r>
              <a:rPr sz="2400">
                <a:latin typeface="Times New Roman" panose="02020603050405020304"/>
                <a:ea typeface="SimSun" panose="02010600030101010101" pitchFamily="2" charset="-122"/>
              </a:rPr>
              <a:t>игры на  выявление и абстрагирование свойств предметов;</a:t>
            </a:r>
          </a:p>
          <a:p>
            <a:pPr algn="just" defTabSz="266700">
              <a:lnSpc>
                <a:spcPct val="114000"/>
              </a:lnSpc>
            </a:pPr>
            <a:r>
              <a:rPr sz="2400">
                <a:latin typeface="Symbol" panose="05050102010706020507"/>
                <a:ea typeface="SimSun" panose="02010600030101010101" pitchFamily="2" charset="-122"/>
              </a:rPr>
              <a:t>¾ </a:t>
            </a:r>
            <a:r>
              <a:rPr sz="2400">
                <a:latin typeface="Times New Roman" panose="02020603050405020304"/>
                <a:ea typeface="SimSun" panose="02010600030101010101" pitchFamily="2" charset="-122"/>
              </a:rPr>
              <a:t>игры на освоение детьми сравнения, классификации, абстрагирования и обобщения;</a:t>
            </a:r>
          </a:p>
          <a:p>
            <a:pPr algn="just" defTabSz="266700">
              <a:lnSpc>
                <a:spcPct val="114000"/>
              </a:lnSpc>
            </a:pPr>
            <a:r>
              <a:rPr sz="2400">
                <a:latin typeface="Symbol" panose="05050102010706020507"/>
                <a:ea typeface="SimSun" panose="02010600030101010101" pitchFamily="2" charset="-122"/>
              </a:rPr>
              <a:t>¾ </a:t>
            </a:r>
            <a:r>
              <a:rPr sz="2400">
                <a:latin typeface="Times New Roman" panose="02020603050405020304"/>
                <a:ea typeface="SimSun" panose="02010600030101010101" pitchFamily="2" charset="-122"/>
              </a:rPr>
              <a:t>игры на овладение логическими действиями и мыслительными операциями.</a:t>
            </a: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730250" y="3030855"/>
            <a:ext cx="10770870" cy="10071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 defTabSz="266700">
              <a:lnSpc>
                <a:spcPct val="114000"/>
              </a:lnSpc>
            </a:pPr>
            <a:r>
              <a:rPr sz="2400" b="1" i="1">
                <a:latin typeface="Times New Roman" panose="02020603050405020304"/>
                <a:ea typeface="SimSun" panose="02010600030101010101" pitchFamily="2" charset="-122"/>
              </a:rPr>
              <a:t>настольно – печатные:</a:t>
            </a:r>
            <a:r>
              <a:rPr sz="2400" i="1">
                <a:latin typeface="Times New Roman" panose="02020603050405020304"/>
                <a:ea typeface="SimSun" panose="02010600030101010101" pitchFamily="2" charset="-122"/>
              </a:rPr>
              <a:t> </a:t>
            </a:r>
            <a:r>
              <a:rPr lang="en-US" altLang="en-US" sz="2400">
                <a:latin typeface="Times New Roman" panose="02020603050405020304"/>
                <a:ea typeface="SimSun" panose="02010600030101010101" pitchFamily="2" charset="-122"/>
              </a:rPr>
              <a:t>«Сосчитай»</a:t>
            </a:r>
            <a:r>
              <a:rPr lang="en-US" altLang="ru-RU" sz="2400">
                <a:latin typeface="Times New Roman" panose="02020603050405020304"/>
                <a:ea typeface="SimSun" panose="02010600030101010101" pitchFamily="2" charset="-122"/>
              </a:rPr>
              <a:t>, </a:t>
            </a:r>
            <a:r>
              <a:rPr lang="en-US" altLang="en-US" sz="2400">
                <a:latin typeface="Times New Roman" panose="02020603050405020304"/>
                <a:ea typeface="SimSun" panose="02010600030101010101" pitchFamily="2" charset="-122"/>
              </a:rPr>
              <a:t>«Найди</a:t>
            </a:r>
            <a:r>
              <a:rPr lang="en-US" altLang="ru-RU" sz="240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400">
                <a:latin typeface="Times New Roman" panose="02020603050405020304"/>
                <a:ea typeface="SimSun" panose="02010600030101010101" pitchFamily="2" charset="-122"/>
              </a:rPr>
              <a:t>и</a:t>
            </a:r>
            <a:r>
              <a:rPr lang="en-US" altLang="ru-RU" sz="240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400">
                <a:latin typeface="Times New Roman" panose="02020603050405020304"/>
                <a:ea typeface="SimSun" panose="02010600030101010101" pitchFamily="2" charset="-122"/>
              </a:rPr>
              <a:t>назови»</a:t>
            </a:r>
            <a:r>
              <a:rPr lang="en-US" altLang="ru-RU" sz="2400">
                <a:latin typeface="Times New Roman" panose="02020603050405020304"/>
                <a:ea typeface="SimSun" panose="02010600030101010101" pitchFamily="2" charset="-122"/>
              </a:rPr>
              <a:t>, </a:t>
            </a:r>
            <a:r>
              <a:rPr lang="en-US" altLang="en-US" sz="2400">
                <a:latin typeface="Times New Roman" panose="02020603050405020304"/>
                <a:ea typeface="SimSun" panose="02010600030101010101" pitchFamily="2" charset="-122"/>
              </a:rPr>
              <a:t>«Цвет</a:t>
            </a:r>
            <a:r>
              <a:rPr lang="en-US" altLang="ru-RU" sz="240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400">
                <a:latin typeface="Times New Roman" panose="02020603050405020304"/>
                <a:ea typeface="SimSun" panose="02010600030101010101" pitchFamily="2" charset="-122"/>
              </a:rPr>
              <a:t>и</a:t>
            </a:r>
            <a:r>
              <a:rPr lang="en-US" altLang="ru-RU" sz="240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400">
                <a:latin typeface="Times New Roman" panose="02020603050405020304"/>
                <a:ea typeface="SimSun" panose="02010600030101010101" pitchFamily="2" charset="-122"/>
              </a:rPr>
              <a:t>форма»</a:t>
            </a:r>
            <a:r>
              <a:rPr lang="en-US" altLang="ru-RU" sz="2400">
                <a:latin typeface="Times New Roman" panose="02020603050405020304"/>
                <a:ea typeface="SimSun" panose="02010600030101010101" pitchFamily="2" charset="-122"/>
              </a:rPr>
              <a:t>,  </a:t>
            </a:r>
            <a:r>
              <a:rPr lang="en-US" altLang="en-US" sz="2400">
                <a:latin typeface="Times New Roman" panose="02020603050405020304"/>
                <a:ea typeface="SimSun" panose="02010600030101010101" pitchFamily="2" charset="-122"/>
              </a:rPr>
              <a:t>«Прозрачный</a:t>
            </a:r>
            <a:r>
              <a:rPr lang="en-US" altLang="ru-RU" sz="240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400">
                <a:latin typeface="Times New Roman" panose="02020603050405020304"/>
                <a:ea typeface="SimSun" panose="02010600030101010101" pitchFamily="2" charset="-122"/>
              </a:rPr>
              <a:t>квадрат»</a:t>
            </a:r>
            <a:r>
              <a:rPr lang="en-US" altLang="ru-RU" sz="2400">
                <a:latin typeface="Times New Roman" panose="02020603050405020304"/>
                <a:ea typeface="SimSun" panose="02010600030101010101" pitchFamily="2" charset="-122"/>
              </a:rPr>
              <a:t>, </a:t>
            </a:r>
            <a:r>
              <a:rPr lang="en-US" altLang="en-US" sz="2400">
                <a:latin typeface="Times New Roman" panose="02020603050405020304"/>
                <a:ea typeface="SimSun" panose="02010600030101010101" pitchFamily="2" charset="-122"/>
              </a:rPr>
              <a:t>«Логический</a:t>
            </a:r>
            <a:r>
              <a:rPr lang="en-US" altLang="ru-RU" sz="240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400">
                <a:latin typeface="Times New Roman" panose="02020603050405020304"/>
                <a:ea typeface="SimSun" panose="02010600030101010101" pitchFamily="2" charset="-122"/>
              </a:rPr>
              <a:t>поезд»</a:t>
            </a:r>
            <a:r>
              <a:rPr lang="en-US" altLang="ru-RU" sz="240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400">
                <a:latin typeface="Times New Roman" panose="02020603050405020304"/>
                <a:ea typeface="SimSun" panose="02010600030101010101" pitchFamily="2" charset="-122"/>
              </a:rPr>
              <a:t>и</a:t>
            </a:r>
            <a:r>
              <a:rPr lang="en-US" altLang="ru-RU" sz="240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400">
                <a:latin typeface="Times New Roman" panose="02020603050405020304"/>
                <a:ea typeface="SimSun" panose="02010600030101010101" pitchFamily="2" charset="-122"/>
              </a:rPr>
              <a:t>др</a:t>
            </a:r>
            <a:r>
              <a:rPr lang="en-US" altLang="ru-RU" sz="2400">
                <a:latin typeface="Times New Roman" panose="02020603050405020304"/>
                <a:ea typeface="SimSun" panose="02010600030101010101" pitchFamily="2" charset="-122"/>
              </a:rPr>
              <a:t>.</a:t>
            </a:r>
          </a:p>
          <a:p>
            <a:pPr algn="just" defTabSz="266700">
              <a:lnSpc>
                <a:spcPct val="114000"/>
              </a:lnSpc>
            </a:pPr>
            <a:endParaRPr lang="en-US" altLang="ru-RU" sz="2400">
              <a:latin typeface="Times New Roman" panose="02020603050405020304"/>
              <a:ea typeface="SimSun" panose="02010600030101010101" pitchFamily="2" charset="-122"/>
            </a:endParaRPr>
          </a:p>
          <a:p>
            <a:pPr algn="just" defTabSz="266700">
              <a:lnSpc>
                <a:spcPct val="114000"/>
              </a:lnSpc>
            </a:pPr>
            <a:endParaRPr lang="en-US" altLang="ru-RU" sz="2400">
              <a:latin typeface="Times New Roman" panose="02020603050405020304"/>
              <a:ea typeface="SimSun" panose="02010600030101010101" pitchFamily="2" charset="-122"/>
            </a:endParaRPr>
          </a:p>
          <a:p>
            <a:pPr algn="just" defTabSz="266700">
              <a:lnSpc>
                <a:spcPct val="114000"/>
              </a:lnSpc>
            </a:pPr>
            <a:endParaRPr sz="2400">
              <a:latin typeface="Times New Roman" panose="02020603050405020304"/>
              <a:ea typeface="SimSun" panose="02010600030101010101" pitchFamily="2" charset="-122"/>
            </a:endParaRPr>
          </a:p>
        </p:txBody>
      </p:sp>
      <p:pic>
        <p:nvPicPr>
          <p:cNvPr id="22" name="Рисунок 22" descr="Picture background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EF9">
                  <a:alpha val="100000"/>
                </a:srgbClr>
              </a:clrFrom>
              <a:clrTo>
                <a:srgbClr val="FDFEF9">
                  <a:alpha val="100000"/>
                  <a:alpha val="0"/>
                </a:srgbClr>
              </a:clrTo>
            </a:clrChange>
          </a:blip>
          <a:srcRect t="16554"/>
          <a:stretch>
            <a:fillRect/>
          </a:stretch>
        </p:blipFill>
        <p:spPr>
          <a:xfrm>
            <a:off x="869315" y="4037965"/>
            <a:ext cx="3521075" cy="294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5" descr="Picture backgroun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C">
                  <a:alpha val="100000"/>
                </a:srgbClr>
              </a:clrFrom>
              <a:clrTo>
                <a:srgbClr val="FEFEFC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751195" y="4037965"/>
            <a:ext cx="4867275" cy="2336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682625" y="554355"/>
            <a:ext cx="7252335" cy="9321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defTabSz="266700">
              <a:lnSpc>
                <a:spcPct val="114000"/>
              </a:lnSpc>
            </a:pPr>
            <a:r>
              <a:rPr lang="ru-RU" sz="2400" b="1" i="1">
                <a:latin typeface="Times New Roman" panose="02020603050405020304"/>
                <a:ea typeface="SimSun" panose="02010600030101010101" pitchFamily="2" charset="-122"/>
                <a:sym typeface="+mn-ea"/>
              </a:rPr>
              <a:t>И</a:t>
            </a:r>
            <a:r>
              <a:rPr sz="2400" b="1" i="1">
                <a:latin typeface="Times New Roman" panose="02020603050405020304"/>
                <a:ea typeface="SimSun" panose="02010600030101010101" pitchFamily="2" charset="-122"/>
                <a:sym typeface="+mn-ea"/>
              </a:rPr>
              <a:t>гры на составление целого из частей: </a:t>
            </a:r>
          </a:p>
          <a:p>
            <a:pPr algn="just" defTabSz="266700">
              <a:lnSpc>
                <a:spcPct val="114000"/>
              </a:lnSpc>
            </a:pPr>
            <a:r>
              <a:rPr sz="2400">
                <a:latin typeface="Times New Roman" panose="02020603050405020304"/>
                <a:ea typeface="SimSun" panose="02010600030101010101" pitchFamily="2" charset="-122"/>
                <a:sym typeface="+mn-ea"/>
              </a:rPr>
              <a:t>«Сложи квадрат», «Шахматная доска» и др.</a:t>
            </a:r>
            <a:endParaRPr lang="ru-RU" altLang="en-US" sz="2400">
              <a:latin typeface="Times New Roman" panose="02020603050405020304"/>
              <a:ea typeface="SimSun" panose="02010600030101010101" pitchFamily="2" charset="-122"/>
              <a:sym typeface="+mn-ea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593725" y="2121535"/>
            <a:ext cx="6492240" cy="11760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just" defTabSz="266700">
              <a:lnSpc>
                <a:spcPct val="114000"/>
              </a:lnSpc>
            </a:pPr>
            <a:r>
              <a:rPr lang="ru-RU" sz="2400" b="1" i="1">
                <a:latin typeface="Times New Roman" panose="02020603050405020304"/>
                <a:ea typeface="SimSun" panose="02010600030101010101" pitchFamily="2" charset="-122"/>
                <a:sym typeface="+mn-ea"/>
              </a:rPr>
              <a:t>И</a:t>
            </a:r>
            <a:r>
              <a:rPr sz="2400" b="1" i="1">
                <a:latin typeface="Times New Roman" panose="02020603050405020304"/>
                <a:ea typeface="SimSun" panose="02010600030101010101" pitchFamily="2" charset="-122"/>
                <a:sym typeface="+mn-ea"/>
              </a:rPr>
              <a:t>гры – забавы: </a:t>
            </a:r>
            <a:r>
              <a:rPr sz="2400">
                <a:latin typeface="Times New Roman" panose="02020603050405020304"/>
                <a:ea typeface="SimSun" panose="02010600030101010101" pitchFamily="2" charset="-122"/>
                <a:sym typeface="+mn-ea"/>
              </a:rPr>
              <a:t>лабиринты, </a:t>
            </a:r>
          </a:p>
          <a:p>
            <a:pPr algn="just" defTabSz="266700">
              <a:lnSpc>
                <a:spcPct val="114000"/>
              </a:lnSpc>
            </a:pPr>
            <a:r>
              <a:rPr sz="2400">
                <a:latin typeface="Times New Roman" panose="02020603050405020304"/>
                <a:ea typeface="SimSun" panose="02010600030101010101" pitchFamily="2" charset="-122"/>
                <a:sym typeface="+mn-ea"/>
              </a:rPr>
              <a:t>перестановки </a:t>
            </a:r>
          </a:p>
          <a:p>
            <a:pPr algn="just" defTabSz="266700">
              <a:lnSpc>
                <a:spcPct val="114000"/>
              </a:lnSpc>
            </a:pPr>
            <a:r>
              <a:rPr sz="2400">
                <a:latin typeface="Times New Roman" panose="02020603050405020304"/>
                <a:ea typeface="SimSun" panose="02010600030101010101" pitchFamily="2" charset="-122"/>
                <a:sym typeface="+mn-ea"/>
              </a:rPr>
              <a:t>(«Ханойская башня», </a:t>
            </a:r>
          </a:p>
          <a:p>
            <a:pPr algn="just" defTabSz="266700">
              <a:lnSpc>
                <a:spcPct val="114000"/>
              </a:lnSpc>
            </a:pPr>
            <a:r>
              <a:rPr sz="2400">
                <a:latin typeface="Times New Roman" panose="02020603050405020304"/>
                <a:ea typeface="SimSun" panose="02010600030101010101" pitchFamily="2" charset="-122"/>
                <a:sym typeface="+mn-ea"/>
              </a:rPr>
              <a:t>«Упрямый осел»</a:t>
            </a:r>
            <a:r>
              <a:rPr lang="ru-RU" sz="2400">
                <a:latin typeface="Times New Roman" panose="02020603050405020304"/>
                <a:ea typeface="SimSun" panose="02010600030101010101" pitchFamily="2" charset="-122"/>
                <a:sym typeface="+mn-ea"/>
              </a:rPr>
              <a:t>, </a:t>
            </a:r>
          </a:p>
          <a:p>
            <a:pPr algn="just" defTabSz="266700">
              <a:lnSpc>
                <a:spcPct val="114000"/>
              </a:lnSpc>
            </a:pPr>
            <a:r>
              <a:rPr sz="2400">
                <a:latin typeface="Times New Roman" panose="02020603050405020304"/>
                <a:ea typeface="SimSun" panose="02010600030101010101" pitchFamily="2" charset="-122"/>
                <a:sym typeface="+mn-ea"/>
              </a:rPr>
              <a:t>«Козлы и бараны» и др.</a:t>
            </a:r>
          </a:p>
          <a:p>
            <a:pPr algn="just" defTabSz="266700">
              <a:lnSpc>
                <a:spcPct val="114000"/>
              </a:lnSpc>
            </a:pPr>
            <a:endParaRPr lang="ru-RU" altLang="en-US" sz="2400">
              <a:latin typeface="Times New Roman" panose="02020603050405020304"/>
              <a:ea typeface="SimSun" panose="02010600030101010101" pitchFamily="2" charset="-122"/>
              <a:sym typeface="+mn-ea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682625" y="4469130"/>
            <a:ext cx="9806305" cy="6051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just" defTabSz="266700">
              <a:lnSpc>
                <a:spcPct val="114000"/>
              </a:lnSpc>
            </a:pPr>
            <a:r>
              <a:rPr lang="ru-RU" sz="2400" b="1" i="1">
                <a:latin typeface="Times New Roman" panose="02020603050405020304"/>
                <a:ea typeface="SimSun" panose="02010600030101010101" pitchFamily="2" charset="-122"/>
                <a:sym typeface="+mn-ea"/>
              </a:rPr>
              <a:t>Г</a:t>
            </a:r>
            <a:r>
              <a:rPr sz="2400" b="1" i="1">
                <a:latin typeface="Times New Roman" panose="02020603050405020304"/>
                <a:ea typeface="SimSun" panose="02010600030101010101" pitchFamily="2" charset="-122"/>
                <a:sym typeface="+mn-ea"/>
              </a:rPr>
              <a:t>оловоломки:</a:t>
            </a:r>
            <a:r>
              <a:rPr sz="2400">
                <a:latin typeface="Times New Roman" panose="02020603050405020304"/>
                <a:ea typeface="SimSun" panose="02010600030101010101" pitchFamily="2" charset="-122"/>
                <a:sym typeface="+mn-ea"/>
              </a:rPr>
              <a:t> пазлы, мозаики, </a:t>
            </a:r>
          </a:p>
          <a:p>
            <a:pPr algn="just" defTabSz="266700">
              <a:lnSpc>
                <a:spcPct val="114000"/>
              </a:lnSpc>
            </a:pPr>
            <a:r>
              <a:rPr sz="2400">
                <a:latin typeface="Times New Roman" panose="02020603050405020304"/>
                <a:ea typeface="SimSun" panose="02010600030101010101" pitchFamily="2" charset="-122"/>
                <a:sym typeface="+mn-ea"/>
              </a:rPr>
              <a:t>головоломки с палочками и др.</a:t>
            </a:r>
            <a:endParaRPr lang="ru-RU" altLang="en-US" sz="2400">
              <a:latin typeface="Times New Roman" panose="02020603050405020304"/>
              <a:ea typeface="SimSun" panose="02010600030101010101" pitchFamily="2" charset="-122"/>
              <a:sym typeface="+mn-ea"/>
            </a:endParaRPr>
          </a:p>
          <a:p>
            <a:pPr algn="just" defTabSz="266700">
              <a:lnSpc>
                <a:spcPct val="114000"/>
              </a:lnSpc>
            </a:pPr>
            <a:endParaRPr sz="2400">
              <a:latin typeface="Times New Roman" panose="02020603050405020304"/>
              <a:ea typeface="SimSun" panose="02010600030101010101" pitchFamily="2" charset="-122"/>
            </a:endParaRPr>
          </a:p>
          <a:p>
            <a:pPr algn="just" defTabSz="266700">
              <a:lnSpc>
                <a:spcPct val="114000"/>
              </a:lnSpc>
            </a:pPr>
            <a:endParaRPr lang="ru-RU" altLang="en-US" sz="2400">
              <a:latin typeface="Times New Roman" panose="02020603050405020304"/>
              <a:ea typeface="SimSun" panose="02010600030101010101" pitchFamily="2" charset="-122"/>
              <a:sym typeface="+mn-ea"/>
            </a:endParaRPr>
          </a:p>
        </p:txBody>
      </p:sp>
      <p:pic>
        <p:nvPicPr>
          <p:cNvPr id="34" name="Рисунок 34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722495" y="2121535"/>
            <a:ext cx="2624455" cy="2030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Рисунок 37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9559290" y="4150995"/>
            <a:ext cx="2106295" cy="1921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31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9620885" y="450215"/>
            <a:ext cx="2148840" cy="211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" descr="Picture background"/>
          <p:cNvPicPr>
            <a:picLocks noChangeAspect="1" noChangeArrowheads="1"/>
          </p:cNvPicPr>
          <p:nvPr/>
        </p:nvPicPr>
        <p:blipFill>
          <a:blip r:embed="rId5"/>
          <a:srcRect t="32153" r="73673" b="8555"/>
          <a:stretch>
            <a:fillRect/>
          </a:stretch>
        </p:blipFill>
        <p:spPr>
          <a:xfrm>
            <a:off x="7818755" y="450215"/>
            <a:ext cx="1675130" cy="212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Изображение 5"/>
          <p:cNvPicPr/>
          <p:nvPr/>
        </p:nvPicPr>
        <p:blipFill>
          <a:blip r:embed="rId6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8950" y="4150995"/>
            <a:ext cx="2099310" cy="207073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827*54"/>
  <p:tag name="TABLE_ENDDRAG_RECT" val="60*45*827*5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758*34"/>
  <p:tag name="TABLE_ENDDRAG_RECT" val="56*195*758*3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422</Words>
  <Application>WPS Presentation</Application>
  <PresentationFormat>Произвольный</PresentationFormat>
  <Paragraphs>138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marina Marina</dc:creator>
  <cp:lastModifiedBy>Admin</cp:lastModifiedBy>
  <cp:revision>147</cp:revision>
  <dcterms:created xsi:type="dcterms:W3CDTF">2015-11-01T18:30:00Z</dcterms:created>
  <dcterms:modified xsi:type="dcterms:W3CDTF">2025-02-24T23:36:09Z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9DE33BC8D0DD433CA7F7884A0E0ED89D_12</vt:lpwstr>
  </property>
  <property fmtid="{D5CDD505-2E9C-101B-9397-08002B2CF9AE}" pid="3" name="KSOProductBuildVer">
    <vt:lpwstr>1049-12.2.0.19805</vt:lpwstr>
  </property>
</Properties>
</file>