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88" r:id="rId2"/>
    <p:sldId id="290" r:id="rId3"/>
    <p:sldId id="307" r:id="rId4"/>
    <p:sldId id="304" r:id="rId5"/>
    <p:sldId id="305" r:id="rId6"/>
    <p:sldId id="292" r:id="rId7"/>
    <p:sldId id="256" r:id="rId8"/>
    <p:sldId id="293" r:id="rId9"/>
    <p:sldId id="279" r:id="rId10"/>
    <p:sldId id="267" r:id="rId11"/>
    <p:sldId id="268" r:id="rId12"/>
    <p:sldId id="269" r:id="rId13"/>
    <p:sldId id="270" r:id="rId14"/>
    <p:sldId id="294" r:id="rId15"/>
    <p:sldId id="257" r:id="rId16"/>
    <p:sldId id="296" r:id="rId17"/>
    <p:sldId id="277" r:id="rId18"/>
    <p:sldId id="259" r:id="rId19"/>
    <p:sldId id="260" r:id="rId20"/>
    <p:sldId id="298" r:id="rId21"/>
    <p:sldId id="282" r:id="rId22"/>
    <p:sldId id="258" r:id="rId23"/>
    <p:sldId id="300" r:id="rId24"/>
    <p:sldId id="302" r:id="rId25"/>
    <p:sldId id="301" r:id="rId26"/>
    <p:sldId id="299" r:id="rId27"/>
    <p:sldId id="265" r:id="rId28"/>
    <p:sldId id="303" r:id="rId29"/>
    <p:sldId id="297" r:id="rId30"/>
    <p:sldId id="306" r:id="rId31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5EB0"/>
    <a:srgbClr val="8960B0"/>
    <a:srgbClr val="603D76"/>
    <a:srgbClr val="F0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8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03D28E-93C5-4352-812A-5B4AD8A6275E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37775B-AF21-400C-9A94-7CF8BBB510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2090" y="108382"/>
            <a:ext cx="7747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sans-serif"/>
                <a:cs typeface="Times New Roman" panose="02020603050405020304" pitchFamily="18" charset="0"/>
              </a:rPr>
              <a:t>Муниципальное дошкольное образовательное учреждение детский сад № 14 г. Амурска Амурского муниципального района Хабаровского края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86600" y="5179957"/>
            <a:ext cx="4845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Подготовила: Дербенева С.П.,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– логопед  МБДОУ № 14 г. Амурска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37227" y="6124559"/>
            <a:ext cx="3795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Амурск,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294FC2-8331-4898-A925-9572684A3C6E}"/>
              </a:ext>
            </a:extLst>
          </p:cNvPr>
          <p:cNvSpPr txBox="1"/>
          <p:nvPr/>
        </p:nvSpPr>
        <p:spPr>
          <a:xfrm>
            <a:off x="1401729" y="1256590"/>
            <a:ext cx="80018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6000" b="1" i="0" u="none" strike="noStrike" kern="1200" cap="none" spc="300" normalizeH="0" baseline="0" noProof="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Мастер-класс</a:t>
            </a:r>
          </a:p>
          <a:p>
            <a:pPr algn="ctr"/>
            <a:r>
              <a:rPr lang="ru-RU" sz="60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000" b="1" spc="300" dirty="0" err="1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Нейроматематика</a:t>
            </a:r>
            <a:r>
              <a:rPr lang="ru-RU" sz="60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для дошкольников»</a:t>
            </a:r>
            <a:endParaRPr lang="ru-RU" sz="6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B9FA7B-649F-48F0-BA96-729F7740A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11" t="-2331" r="-5707" b="2331"/>
          <a:stretch/>
        </p:blipFill>
        <p:spPr>
          <a:xfrm>
            <a:off x="9403557" y="998780"/>
            <a:ext cx="2413819" cy="1828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AB0A39-13CE-49AC-9101-A85F962C8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08"/>
          <a:stretch/>
        </p:blipFill>
        <p:spPr>
          <a:xfrm>
            <a:off x="786581" y="4495814"/>
            <a:ext cx="2281084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30E3C-CE80-47D6-970C-94ADF0533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2723321" y="623100"/>
            <a:ext cx="1798983" cy="174241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F92CF72-A702-4E4C-92EB-392ED43C53D9}"/>
              </a:ext>
            </a:extLst>
          </p:cNvPr>
          <p:cNvCxnSpPr/>
          <p:nvPr/>
        </p:nvCxnSpPr>
        <p:spPr>
          <a:xfrm>
            <a:off x="2845903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7C1E67B-AEAD-43D8-ABA9-983B7CBA29E6}"/>
              </a:ext>
            </a:extLst>
          </p:cNvPr>
          <p:cNvCxnSpPr/>
          <p:nvPr/>
        </p:nvCxnSpPr>
        <p:spPr>
          <a:xfrm>
            <a:off x="4426225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E6FE79-D8C6-4877-A413-9EAB4891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5196508" y="636104"/>
            <a:ext cx="1798983" cy="17424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32B816-0A15-4109-811D-CC5B7611D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7904921" y="629602"/>
            <a:ext cx="1798983" cy="1742411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53C5DBF-0EA2-4412-B9FB-AC9977DD87A0}"/>
              </a:ext>
            </a:extLst>
          </p:cNvPr>
          <p:cNvCxnSpPr>
            <a:cxnSpLocks/>
          </p:cNvCxnSpPr>
          <p:nvPr/>
        </p:nvCxnSpPr>
        <p:spPr>
          <a:xfrm flipH="1">
            <a:off x="8557591" y="1764250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12B35A2-644D-4FC1-BB34-F13ABE7B6526}"/>
              </a:ext>
            </a:extLst>
          </p:cNvPr>
          <p:cNvCxnSpPr>
            <a:cxnSpLocks/>
          </p:cNvCxnSpPr>
          <p:nvPr/>
        </p:nvCxnSpPr>
        <p:spPr>
          <a:xfrm>
            <a:off x="9056205" y="1260580"/>
            <a:ext cx="1" cy="547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3D58050-0BD8-4B15-9086-8BA32E9F44D8}"/>
              </a:ext>
            </a:extLst>
          </p:cNvPr>
          <p:cNvCxnSpPr>
            <a:cxnSpLocks/>
          </p:cNvCxnSpPr>
          <p:nvPr/>
        </p:nvCxnSpPr>
        <p:spPr>
          <a:xfrm>
            <a:off x="8557591" y="1227295"/>
            <a:ext cx="1" cy="547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8270A95-3E2C-4B93-BE0E-D5447302B010}"/>
              </a:ext>
            </a:extLst>
          </p:cNvPr>
          <p:cNvCxnSpPr>
            <a:cxnSpLocks/>
          </p:cNvCxnSpPr>
          <p:nvPr/>
        </p:nvCxnSpPr>
        <p:spPr>
          <a:xfrm flipH="1">
            <a:off x="5843380" y="1260580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43C8D7B-07EE-4FB7-8137-326B626BECD1}"/>
              </a:ext>
            </a:extLst>
          </p:cNvPr>
          <p:cNvCxnSpPr>
            <a:cxnSpLocks/>
          </p:cNvCxnSpPr>
          <p:nvPr/>
        </p:nvCxnSpPr>
        <p:spPr>
          <a:xfrm flipH="1">
            <a:off x="5827642" y="1787702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1ADC48D-DFBB-4237-89D3-151F9FF1788F}"/>
              </a:ext>
            </a:extLst>
          </p:cNvPr>
          <p:cNvCxnSpPr>
            <a:cxnSpLocks/>
          </p:cNvCxnSpPr>
          <p:nvPr/>
        </p:nvCxnSpPr>
        <p:spPr>
          <a:xfrm flipH="1">
            <a:off x="8557591" y="1274159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CA252E2-A899-4144-8632-0BE7D6FA5618}"/>
              </a:ext>
            </a:extLst>
          </p:cNvPr>
          <p:cNvCxnSpPr/>
          <p:nvPr/>
        </p:nvCxnSpPr>
        <p:spPr>
          <a:xfrm>
            <a:off x="8032029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E811E02-E449-46EB-9CCA-6B92F08A0115}"/>
              </a:ext>
            </a:extLst>
          </p:cNvPr>
          <p:cNvCxnSpPr/>
          <p:nvPr/>
        </p:nvCxnSpPr>
        <p:spPr>
          <a:xfrm>
            <a:off x="9579803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2BA9EAC-C044-470D-A12D-6996B76635BC}"/>
              </a:ext>
            </a:extLst>
          </p:cNvPr>
          <p:cNvSpPr/>
          <p:nvPr/>
        </p:nvSpPr>
        <p:spPr>
          <a:xfrm>
            <a:off x="8058978" y="744686"/>
            <a:ext cx="472110" cy="1499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300C1EC-79E4-4686-B530-5EF105CAA2CE}"/>
              </a:ext>
            </a:extLst>
          </p:cNvPr>
          <p:cNvSpPr/>
          <p:nvPr/>
        </p:nvSpPr>
        <p:spPr>
          <a:xfrm>
            <a:off x="9089851" y="735694"/>
            <a:ext cx="457998" cy="1499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6A13A35-986D-489A-BBA3-0D9FF95E49D7}"/>
              </a:ext>
            </a:extLst>
          </p:cNvPr>
          <p:cNvSpPr/>
          <p:nvPr/>
        </p:nvSpPr>
        <p:spPr>
          <a:xfrm rot="5400000">
            <a:off x="8567035" y="1261125"/>
            <a:ext cx="453223" cy="5251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25C96CC-3164-4FAD-9C46-A7FCC04F54A1}"/>
              </a:ext>
            </a:extLst>
          </p:cNvPr>
          <p:cNvCxnSpPr>
            <a:cxnSpLocks/>
          </p:cNvCxnSpPr>
          <p:nvPr/>
        </p:nvCxnSpPr>
        <p:spPr>
          <a:xfrm flipH="1">
            <a:off x="2845903" y="744686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14BC4EC3-8C5B-4D0E-96E4-84C5161A49ED}"/>
              </a:ext>
            </a:extLst>
          </p:cNvPr>
          <p:cNvCxnSpPr>
            <a:cxnSpLocks/>
          </p:cNvCxnSpPr>
          <p:nvPr/>
        </p:nvCxnSpPr>
        <p:spPr>
          <a:xfrm flipH="1">
            <a:off x="3899450" y="2276431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13A2442-CC4F-49EE-AC77-38E7E6F7B2F3}"/>
              </a:ext>
            </a:extLst>
          </p:cNvPr>
          <p:cNvCxnSpPr>
            <a:cxnSpLocks/>
          </p:cNvCxnSpPr>
          <p:nvPr/>
        </p:nvCxnSpPr>
        <p:spPr>
          <a:xfrm flipH="1">
            <a:off x="6348618" y="744686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5089B2-F165-4EBA-ADB5-4772D8052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319" y="2281679"/>
            <a:ext cx="524301" cy="365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6C3237-1B40-4CC7-BDC2-AA9A57EC8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178" y="730281"/>
            <a:ext cx="36579" cy="5669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CEDE39-428A-4E02-8F93-82B20126E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180" y="1785996"/>
            <a:ext cx="36579" cy="5669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BB051E-6FD0-4D73-8B8B-028FF0768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180" y="1764250"/>
            <a:ext cx="36579" cy="5669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43269E-3886-4FA4-B155-3D5CEEBAC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160" y="715876"/>
            <a:ext cx="36579" cy="5669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AC2670-59A9-46A6-8D50-0EA4D89F1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882" y="701004"/>
            <a:ext cx="524301" cy="365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53E6D4-1DA0-444F-AA3F-5A4CEA5BB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320" y="701003"/>
            <a:ext cx="524301" cy="365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53116B-1389-4553-99DB-B34A217A1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643" y="2252856"/>
            <a:ext cx="524301" cy="365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0E0808-8BBF-444B-B1AF-327D43640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139" y="2249151"/>
            <a:ext cx="524301" cy="3657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2EB9452-68C6-4E3E-A55B-3ECFA8B46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608" y="703631"/>
            <a:ext cx="36579" cy="5669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1E5129-2BAC-489F-966D-ACF7DC1B3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742" y="699174"/>
            <a:ext cx="45719" cy="61667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7A2C84B-5678-4CA5-B208-9BD70EB2B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014" y="1757398"/>
            <a:ext cx="45719" cy="54528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FE373DC-BF6B-4F3C-A898-35B6A5AC5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179" y="1757397"/>
            <a:ext cx="45719" cy="55353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0C90801-78AF-4446-B0FE-6950590F3916}"/>
              </a:ext>
            </a:extLst>
          </p:cNvPr>
          <p:cNvSpPr txBox="1"/>
          <p:nvPr/>
        </p:nvSpPr>
        <p:spPr>
          <a:xfrm>
            <a:off x="3947491" y="3045826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Н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3A4262-1A47-4E8E-8C50-CCF78DBC1741}"/>
              </a:ext>
            </a:extLst>
          </p:cNvPr>
          <p:cNvSpPr txBox="1"/>
          <p:nvPr/>
        </p:nvSpPr>
        <p:spPr>
          <a:xfrm>
            <a:off x="1654036" y="3045826"/>
            <a:ext cx="238373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Ю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C0DEC4-B231-43D0-8BE8-26465A24D7A5}"/>
              </a:ext>
            </a:extLst>
          </p:cNvPr>
          <p:cNvSpPr txBox="1"/>
          <p:nvPr/>
        </p:nvSpPr>
        <p:spPr>
          <a:xfrm>
            <a:off x="4393889" y="647093"/>
            <a:ext cx="8331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AE865D-B45A-4CDD-A886-4FC0535CC8B3}"/>
              </a:ext>
            </a:extLst>
          </p:cNvPr>
          <p:cNvSpPr txBox="1"/>
          <p:nvPr/>
        </p:nvSpPr>
        <p:spPr>
          <a:xfrm>
            <a:off x="7009474" y="665271"/>
            <a:ext cx="8994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=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C38D64-98AB-482A-BA8A-EB27CBE0984A}"/>
              </a:ext>
            </a:extLst>
          </p:cNvPr>
          <p:cNvSpPr/>
          <p:nvPr/>
        </p:nvSpPr>
        <p:spPr>
          <a:xfrm>
            <a:off x="7802217" y="477078"/>
            <a:ext cx="2136913" cy="2186609"/>
          </a:xfrm>
          <a:prstGeom prst="rect">
            <a:avLst/>
          </a:prstGeom>
          <a:solidFill>
            <a:srgbClr val="F0F9FE"/>
          </a:solidFill>
          <a:ln>
            <a:solidFill>
              <a:srgbClr val="F0F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15265" y="5965061"/>
            <a:ext cx="771525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2: Сложи линии и получи букву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30E3C-CE80-47D6-970C-94ADF0533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2723321" y="623100"/>
            <a:ext cx="1798983" cy="174241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F92CF72-A702-4E4C-92EB-392ED43C53D9}"/>
              </a:ext>
            </a:extLst>
          </p:cNvPr>
          <p:cNvCxnSpPr/>
          <p:nvPr/>
        </p:nvCxnSpPr>
        <p:spPr>
          <a:xfrm>
            <a:off x="2845903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7C1E67B-AEAD-43D8-ABA9-983B7CBA29E6}"/>
              </a:ext>
            </a:extLst>
          </p:cNvPr>
          <p:cNvCxnSpPr/>
          <p:nvPr/>
        </p:nvCxnSpPr>
        <p:spPr>
          <a:xfrm>
            <a:off x="4426225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E6FE79-D8C6-4877-A413-9EAB4891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5196508" y="636104"/>
            <a:ext cx="1798983" cy="17424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32B816-0A15-4109-811D-CC5B7611D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7889854" y="614106"/>
            <a:ext cx="1798983" cy="1742411"/>
          </a:xfrm>
          <a:prstGeom prst="rect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3D58050-0BD8-4B15-9086-8BA32E9F44D8}"/>
              </a:ext>
            </a:extLst>
          </p:cNvPr>
          <p:cNvCxnSpPr>
            <a:cxnSpLocks/>
            <a:stCxn id="25" idx="0"/>
          </p:cNvCxnSpPr>
          <p:nvPr/>
        </p:nvCxnSpPr>
        <p:spPr>
          <a:xfrm flipH="1">
            <a:off x="8532375" y="1610962"/>
            <a:ext cx="520870" cy="6747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43C8D7B-07EE-4FB7-8137-326B626BECD1}"/>
              </a:ext>
            </a:extLst>
          </p:cNvPr>
          <p:cNvCxnSpPr>
            <a:cxnSpLocks/>
          </p:cNvCxnSpPr>
          <p:nvPr/>
        </p:nvCxnSpPr>
        <p:spPr>
          <a:xfrm flipH="1">
            <a:off x="5838309" y="1504543"/>
            <a:ext cx="505237" cy="7981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1ADC48D-DFBB-4237-89D3-151F9FF1788F}"/>
              </a:ext>
            </a:extLst>
          </p:cNvPr>
          <p:cNvCxnSpPr>
            <a:cxnSpLocks/>
            <a:endCxn id="34" idx="3"/>
          </p:cNvCxnSpPr>
          <p:nvPr/>
        </p:nvCxnSpPr>
        <p:spPr>
          <a:xfrm flipH="1">
            <a:off x="8531088" y="744686"/>
            <a:ext cx="546892" cy="7496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CA252E2-A899-4144-8632-0BE7D6FA5618}"/>
              </a:ext>
            </a:extLst>
          </p:cNvPr>
          <p:cNvCxnSpPr/>
          <p:nvPr/>
        </p:nvCxnSpPr>
        <p:spPr>
          <a:xfrm>
            <a:off x="8032029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E811E02-E449-46EB-9CCA-6B92F08A0115}"/>
              </a:ext>
            </a:extLst>
          </p:cNvPr>
          <p:cNvCxnSpPr/>
          <p:nvPr/>
        </p:nvCxnSpPr>
        <p:spPr>
          <a:xfrm>
            <a:off x="9579803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2BA9EAC-C044-470D-A12D-6996B76635BC}"/>
              </a:ext>
            </a:extLst>
          </p:cNvPr>
          <p:cNvSpPr/>
          <p:nvPr/>
        </p:nvSpPr>
        <p:spPr>
          <a:xfrm>
            <a:off x="8058978" y="744686"/>
            <a:ext cx="472110" cy="1499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300C1EC-79E4-4686-B530-5EF105CAA2CE}"/>
              </a:ext>
            </a:extLst>
          </p:cNvPr>
          <p:cNvSpPr/>
          <p:nvPr/>
        </p:nvSpPr>
        <p:spPr>
          <a:xfrm>
            <a:off x="9079471" y="755159"/>
            <a:ext cx="457998" cy="1499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25C96CC-3164-4FAD-9C46-A7FCC04F54A1}"/>
              </a:ext>
            </a:extLst>
          </p:cNvPr>
          <p:cNvCxnSpPr>
            <a:cxnSpLocks/>
          </p:cNvCxnSpPr>
          <p:nvPr/>
        </p:nvCxnSpPr>
        <p:spPr>
          <a:xfrm flipH="1">
            <a:off x="2845903" y="744686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14BC4EC3-8C5B-4D0E-96E4-84C5161A49ED}"/>
              </a:ext>
            </a:extLst>
          </p:cNvPr>
          <p:cNvCxnSpPr>
            <a:cxnSpLocks/>
          </p:cNvCxnSpPr>
          <p:nvPr/>
        </p:nvCxnSpPr>
        <p:spPr>
          <a:xfrm flipH="1">
            <a:off x="3899450" y="2276431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13A2442-CC4F-49EE-AC77-38E7E6F7B2F3}"/>
              </a:ext>
            </a:extLst>
          </p:cNvPr>
          <p:cNvCxnSpPr>
            <a:cxnSpLocks/>
          </p:cNvCxnSpPr>
          <p:nvPr/>
        </p:nvCxnSpPr>
        <p:spPr>
          <a:xfrm flipH="1">
            <a:off x="6348618" y="744686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5089B2-F165-4EBA-ADB5-4772D8052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902" y="2272086"/>
            <a:ext cx="524301" cy="365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AC2670-59A9-46A6-8D50-0EA4D89F1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882" y="701004"/>
            <a:ext cx="524301" cy="365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53E6D4-1DA0-444F-AA3F-5A4CEA5BB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320" y="701003"/>
            <a:ext cx="524301" cy="365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53116B-1389-4553-99DB-B34A217A1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643" y="2252856"/>
            <a:ext cx="524301" cy="365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0E0808-8BBF-444B-B1AF-327D43640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415" y="2260473"/>
            <a:ext cx="524301" cy="3657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2EB9452-68C6-4E3E-A55B-3ECFA8B46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31677" y="694637"/>
            <a:ext cx="51011" cy="79067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1E5129-2BAC-489F-966D-ACF7DC1B3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512" y="1610962"/>
            <a:ext cx="49466" cy="66722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0C90801-78AF-4446-B0FE-6950590F3916}"/>
              </a:ext>
            </a:extLst>
          </p:cNvPr>
          <p:cNvSpPr txBox="1"/>
          <p:nvPr/>
        </p:nvSpPr>
        <p:spPr>
          <a:xfrm>
            <a:off x="5468179" y="3060861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3A4262-1A47-4E8E-8C50-CCF78DBC1741}"/>
              </a:ext>
            </a:extLst>
          </p:cNvPr>
          <p:cNvSpPr txBox="1"/>
          <p:nvPr/>
        </p:nvSpPr>
        <p:spPr>
          <a:xfrm>
            <a:off x="1654036" y="3045826"/>
            <a:ext cx="238373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Ю</a:t>
            </a:r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67F28B-3598-4A95-BE69-ADCB8993E985}"/>
              </a:ext>
            </a:extLst>
          </p:cNvPr>
          <p:cNvSpPr txBox="1"/>
          <p:nvPr/>
        </p:nvSpPr>
        <p:spPr>
          <a:xfrm>
            <a:off x="3881160" y="3086403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Н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8B7244-B252-4D5A-A25D-1A769B785265}"/>
              </a:ext>
            </a:extLst>
          </p:cNvPr>
          <p:cNvSpPr txBox="1"/>
          <p:nvPr/>
        </p:nvSpPr>
        <p:spPr>
          <a:xfrm>
            <a:off x="4393889" y="665271"/>
            <a:ext cx="8331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737AF6D-EF96-427B-9294-713D2BD7560E}"/>
              </a:ext>
            </a:extLst>
          </p:cNvPr>
          <p:cNvSpPr txBox="1"/>
          <p:nvPr/>
        </p:nvSpPr>
        <p:spPr>
          <a:xfrm>
            <a:off x="7003353" y="678715"/>
            <a:ext cx="8820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=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EBA9A9-883B-4D89-A9DA-A7C921B51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044" y="718217"/>
            <a:ext cx="571571" cy="798138"/>
          </a:xfrm>
          <a:prstGeom prst="rect">
            <a:avLst/>
          </a:prstGeom>
        </p:spPr>
      </p:pic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752FA713-6E7A-45EE-8767-21D6F383B112}"/>
              </a:ext>
            </a:extLst>
          </p:cNvPr>
          <p:cNvCxnSpPr>
            <a:cxnSpLocks/>
          </p:cNvCxnSpPr>
          <p:nvPr/>
        </p:nvCxnSpPr>
        <p:spPr>
          <a:xfrm flipV="1">
            <a:off x="3344699" y="755159"/>
            <a:ext cx="15624" cy="730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92E1AB9D-10A1-43C9-ADF5-95F0F20B8B13}"/>
              </a:ext>
            </a:extLst>
          </p:cNvPr>
          <p:cNvCxnSpPr>
            <a:cxnSpLocks/>
          </p:cNvCxnSpPr>
          <p:nvPr/>
        </p:nvCxnSpPr>
        <p:spPr>
          <a:xfrm flipV="1">
            <a:off x="3898598" y="1538535"/>
            <a:ext cx="15624" cy="7301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араллелограмм 59">
            <a:extLst>
              <a:ext uri="{FF2B5EF4-FFF2-40B4-BE49-F238E27FC236}">
                <a16:creationId xmlns:a16="http://schemas.microsoft.com/office/drawing/2014/main" id="{195B5B73-54F8-4073-9FB1-40F126683126}"/>
              </a:ext>
            </a:extLst>
          </p:cNvPr>
          <p:cNvSpPr/>
          <p:nvPr/>
        </p:nvSpPr>
        <p:spPr>
          <a:xfrm rot="7615324">
            <a:off x="8057815" y="1319757"/>
            <a:ext cx="1481263" cy="426681"/>
          </a:xfrm>
          <a:prstGeom prst="parallelogram">
            <a:avLst>
              <a:gd name="adj" fmla="val 143700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BDDC10B-BA60-4226-9735-BB364E0D43CF}"/>
              </a:ext>
            </a:extLst>
          </p:cNvPr>
          <p:cNvSpPr/>
          <p:nvPr/>
        </p:nvSpPr>
        <p:spPr>
          <a:xfrm>
            <a:off x="7802217" y="477078"/>
            <a:ext cx="2136913" cy="2186609"/>
          </a:xfrm>
          <a:prstGeom prst="rect">
            <a:avLst/>
          </a:prstGeom>
          <a:solidFill>
            <a:srgbClr val="F0F9FE"/>
          </a:solidFill>
          <a:ln>
            <a:solidFill>
              <a:srgbClr val="F0F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77" y="5870893"/>
            <a:ext cx="80295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2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60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30E3C-CE80-47D6-970C-94ADF0533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2704609" y="623097"/>
            <a:ext cx="1798983" cy="174241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F92CF72-A702-4E4C-92EB-392ED43C53D9}"/>
              </a:ext>
            </a:extLst>
          </p:cNvPr>
          <p:cNvCxnSpPr/>
          <p:nvPr/>
        </p:nvCxnSpPr>
        <p:spPr>
          <a:xfrm>
            <a:off x="2845903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E6FE79-D8C6-4877-A413-9EAB4891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5196508" y="636104"/>
            <a:ext cx="1798983" cy="17424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32B816-0A15-4109-811D-CC5B7611D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7863508" y="610562"/>
            <a:ext cx="1798983" cy="1742411"/>
          </a:xfrm>
          <a:prstGeom prst="rect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3D58050-0BD8-4B15-9086-8BA32E9F44D8}"/>
              </a:ext>
            </a:extLst>
          </p:cNvPr>
          <p:cNvCxnSpPr>
            <a:cxnSpLocks/>
          </p:cNvCxnSpPr>
          <p:nvPr/>
        </p:nvCxnSpPr>
        <p:spPr>
          <a:xfrm>
            <a:off x="8557591" y="1227295"/>
            <a:ext cx="1" cy="547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8270A95-3E2C-4B93-BE0E-D5447302B010}"/>
              </a:ext>
            </a:extLst>
          </p:cNvPr>
          <p:cNvCxnSpPr>
            <a:cxnSpLocks/>
          </p:cNvCxnSpPr>
          <p:nvPr/>
        </p:nvCxnSpPr>
        <p:spPr>
          <a:xfrm flipH="1">
            <a:off x="5843383" y="737582"/>
            <a:ext cx="516553" cy="5330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43C8D7B-07EE-4FB7-8137-326B626BECD1}"/>
              </a:ext>
            </a:extLst>
          </p:cNvPr>
          <p:cNvCxnSpPr>
            <a:cxnSpLocks/>
          </p:cNvCxnSpPr>
          <p:nvPr/>
        </p:nvCxnSpPr>
        <p:spPr>
          <a:xfrm flipH="1">
            <a:off x="6382040" y="2309407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CA252E2-A899-4144-8632-0BE7D6FA5618}"/>
              </a:ext>
            </a:extLst>
          </p:cNvPr>
          <p:cNvCxnSpPr/>
          <p:nvPr/>
        </p:nvCxnSpPr>
        <p:spPr>
          <a:xfrm>
            <a:off x="8003173" y="699173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E811E02-E449-46EB-9CCA-6B92F08A0115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8531088" y="1494305"/>
            <a:ext cx="1048715" cy="7951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2BA9EAC-C044-470D-A12D-6996B76635BC}"/>
              </a:ext>
            </a:extLst>
          </p:cNvPr>
          <p:cNvSpPr/>
          <p:nvPr/>
        </p:nvSpPr>
        <p:spPr>
          <a:xfrm>
            <a:off x="8032882" y="744686"/>
            <a:ext cx="498206" cy="1499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25C96CC-3164-4FAD-9C46-A7FCC04F54A1}"/>
              </a:ext>
            </a:extLst>
          </p:cNvPr>
          <p:cNvCxnSpPr>
            <a:cxnSpLocks/>
          </p:cNvCxnSpPr>
          <p:nvPr/>
        </p:nvCxnSpPr>
        <p:spPr>
          <a:xfrm flipH="1">
            <a:off x="2845903" y="715874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14BC4EC3-8C5B-4D0E-96E4-84C5161A49ED}"/>
              </a:ext>
            </a:extLst>
          </p:cNvPr>
          <p:cNvCxnSpPr>
            <a:cxnSpLocks/>
          </p:cNvCxnSpPr>
          <p:nvPr/>
        </p:nvCxnSpPr>
        <p:spPr>
          <a:xfrm flipH="1">
            <a:off x="2845903" y="2296691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13A2442-CC4F-49EE-AC77-38E7E6F7B2F3}"/>
              </a:ext>
            </a:extLst>
          </p:cNvPr>
          <p:cNvCxnSpPr>
            <a:cxnSpLocks/>
          </p:cNvCxnSpPr>
          <p:nvPr/>
        </p:nvCxnSpPr>
        <p:spPr>
          <a:xfrm flipH="1">
            <a:off x="6348618" y="744686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BB051E-6FD0-4D73-8B8B-028FF0768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481" y="1774318"/>
            <a:ext cx="36579" cy="5669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43269E-3886-4FA4-B155-3D5CEEBAC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698" y="715874"/>
            <a:ext cx="36579" cy="5669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AC2670-59A9-46A6-8D50-0EA4D89F1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882" y="701004"/>
            <a:ext cx="524301" cy="365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53E6D4-1DA0-444F-AA3F-5A4CEA5BB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320" y="701003"/>
            <a:ext cx="524301" cy="365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53116B-1389-4553-99DB-B34A217A1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099" y="2271145"/>
            <a:ext cx="524301" cy="365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0E0808-8BBF-444B-B1AF-327D43640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139" y="2249151"/>
            <a:ext cx="524301" cy="3657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2EB9452-68C6-4E3E-A55B-3ECFA8B46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608" y="703631"/>
            <a:ext cx="36579" cy="56697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FE373DC-BF6B-4F3C-A898-35B6A5AC5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712" y="1777116"/>
            <a:ext cx="45719" cy="55353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0C90801-78AF-4446-B0FE-6950590F3916}"/>
              </a:ext>
            </a:extLst>
          </p:cNvPr>
          <p:cNvSpPr txBox="1"/>
          <p:nvPr/>
        </p:nvSpPr>
        <p:spPr>
          <a:xfrm>
            <a:off x="7531510" y="3045826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К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3A4262-1A47-4E8E-8C50-CCF78DBC1741}"/>
              </a:ext>
            </a:extLst>
          </p:cNvPr>
          <p:cNvSpPr txBox="1"/>
          <p:nvPr/>
        </p:nvSpPr>
        <p:spPr>
          <a:xfrm>
            <a:off x="1768336" y="3085011"/>
            <a:ext cx="238373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Ю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482663-9783-4077-AA3A-49E06B1DCB43}"/>
              </a:ext>
            </a:extLst>
          </p:cNvPr>
          <p:cNvSpPr txBox="1"/>
          <p:nvPr/>
        </p:nvSpPr>
        <p:spPr>
          <a:xfrm>
            <a:off x="4485320" y="674263"/>
            <a:ext cx="7570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C7BD94-3CA3-40CF-9303-FA6EB09CB828}"/>
              </a:ext>
            </a:extLst>
          </p:cNvPr>
          <p:cNvSpPr txBox="1"/>
          <p:nvPr/>
        </p:nvSpPr>
        <p:spPr>
          <a:xfrm>
            <a:off x="6964017" y="693600"/>
            <a:ext cx="8514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=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A88DD78E-8B68-4E25-81BF-E6F67E6B48F3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8569703" y="719293"/>
            <a:ext cx="1000918" cy="7951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B53012F0-9B57-4804-BCFF-9D98B710B1CA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8494509" y="1877902"/>
            <a:ext cx="542630" cy="389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09A44DD5-0CA6-480B-907C-B11D838D283F}"/>
              </a:ext>
            </a:extLst>
          </p:cNvPr>
          <p:cNvCxnSpPr>
            <a:cxnSpLocks/>
          </p:cNvCxnSpPr>
          <p:nvPr/>
        </p:nvCxnSpPr>
        <p:spPr>
          <a:xfrm flipV="1">
            <a:off x="8534426" y="688597"/>
            <a:ext cx="502713" cy="4056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Трапеция 59">
            <a:extLst>
              <a:ext uri="{FF2B5EF4-FFF2-40B4-BE49-F238E27FC236}">
                <a16:creationId xmlns:a16="http://schemas.microsoft.com/office/drawing/2014/main" id="{5C486DD7-E99D-4C76-8C66-2C294073AB1D}"/>
              </a:ext>
            </a:extLst>
          </p:cNvPr>
          <p:cNvSpPr/>
          <p:nvPr/>
        </p:nvSpPr>
        <p:spPr>
          <a:xfrm rot="19251729">
            <a:off x="8264432" y="876594"/>
            <a:ext cx="1277084" cy="297940"/>
          </a:xfrm>
          <a:prstGeom prst="trapezoid">
            <a:avLst>
              <a:gd name="adj" fmla="val 106660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Трапеция 60">
            <a:extLst>
              <a:ext uri="{FF2B5EF4-FFF2-40B4-BE49-F238E27FC236}">
                <a16:creationId xmlns:a16="http://schemas.microsoft.com/office/drawing/2014/main" id="{CBA60000-5699-4CBC-96F7-AF19F92381BB}"/>
              </a:ext>
            </a:extLst>
          </p:cNvPr>
          <p:cNvSpPr/>
          <p:nvPr/>
        </p:nvSpPr>
        <p:spPr>
          <a:xfrm rot="13072416">
            <a:off x="8191619" y="1804448"/>
            <a:ext cx="1341918" cy="286203"/>
          </a:xfrm>
          <a:prstGeom prst="trapezoid">
            <a:avLst>
              <a:gd name="adj" fmla="val 132231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0933E6D-DFDE-4082-8D08-F5A021AFC542}"/>
              </a:ext>
            </a:extLst>
          </p:cNvPr>
          <p:cNvSpPr txBox="1"/>
          <p:nvPr/>
        </p:nvSpPr>
        <p:spPr>
          <a:xfrm>
            <a:off x="4045976" y="3068951"/>
            <a:ext cx="653353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НИ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1BD15D19-82DD-433E-A494-282D4B43BB9B}"/>
              </a:ext>
            </a:extLst>
          </p:cNvPr>
          <p:cNvCxnSpPr>
            <a:cxnSpLocks/>
          </p:cNvCxnSpPr>
          <p:nvPr/>
        </p:nvCxnSpPr>
        <p:spPr>
          <a:xfrm flipH="1">
            <a:off x="6187108" y="762062"/>
            <a:ext cx="698565" cy="7452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BB356250-56EB-43F4-B353-91D66AFDCACE}"/>
              </a:ext>
            </a:extLst>
          </p:cNvPr>
          <p:cNvCxnSpPr>
            <a:cxnSpLocks/>
          </p:cNvCxnSpPr>
          <p:nvPr/>
        </p:nvCxnSpPr>
        <p:spPr>
          <a:xfrm flipH="1" flipV="1">
            <a:off x="5827509" y="1782863"/>
            <a:ext cx="551921" cy="505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F1BEF263-5B72-4CAD-8187-F767358B3DF5}"/>
              </a:ext>
            </a:extLst>
          </p:cNvPr>
          <p:cNvCxnSpPr>
            <a:cxnSpLocks/>
          </p:cNvCxnSpPr>
          <p:nvPr/>
        </p:nvCxnSpPr>
        <p:spPr>
          <a:xfrm>
            <a:off x="6193735" y="1524684"/>
            <a:ext cx="695191" cy="774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756E716-22E4-4F36-AE75-C0F230C35A8E}"/>
              </a:ext>
            </a:extLst>
          </p:cNvPr>
          <p:cNvSpPr/>
          <p:nvPr/>
        </p:nvSpPr>
        <p:spPr>
          <a:xfrm>
            <a:off x="7802217" y="477078"/>
            <a:ext cx="2136913" cy="2186609"/>
          </a:xfrm>
          <a:prstGeom prst="rect">
            <a:avLst/>
          </a:prstGeom>
          <a:solidFill>
            <a:srgbClr val="F0F9FE"/>
          </a:solidFill>
          <a:ln>
            <a:solidFill>
              <a:srgbClr val="F0F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55" y="5750456"/>
            <a:ext cx="80295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71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0" grpId="0" animBg="1"/>
      <p:bldP spid="61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30E3C-CE80-47D6-970C-94ADF0533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2722258" y="636104"/>
            <a:ext cx="1798983" cy="174241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F92CF72-A702-4E4C-92EB-392ED43C53D9}"/>
              </a:ext>
            </a:extLst>
          </p:cNvPr>
          <p:cNvCxnSpPr/>
          <p:nvPr/>
        </p:nvCxnSpPr>
        <p:spPr>
          <a:xfrm>
            <a:off x="2845903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7C1E67B-AEAD-43D8-ABA9-983B7CBA29E6}"/>
              </a:ext>
            </a:extLst>
          </p:cNvPr>
          <p:cNvCxnSpPr>
            <a:cxnSpLocks/>
          </p:cNvCxnSpPr>
          <p:nvPr/>
        </p:nvCxnSpPr>
        <p:spPr>
          <a:xfrm flipV="1">
            <a:off x="2845902" y="2289435"/>
            <a:ext cx="1580323" cy="105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E6FE79-D8C6-4877-A413-9EAB4891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5197265" y="667439"/>
            <a:ext cx="1798983" cy="17424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32B816-0A15-4109-811D-CC5B7611D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7904921" y="629602"/>
            <a:ext cx="1798983" cy="1742411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53C5DBF-0EA2-4412-B9FB-AC9977DD87A0}"/>
              </a:ext>
            </a:extLst>
          </p:cNvPr>
          <p:cNvCxnSpPr>
            <a:cxnSpLocks/>
          </p:cNvCxnSpPr>
          <p:nvPr/>
        </p:nvCxnSpPr>
        <p:spPr>
          <a:xfrm flipH="1">
            <a:off x="8544339" y="1785996"/>
            <a:ext cx="10916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12B35A2-644D-4FC1-BB34-F13ABE7B6526}"/>
              </a:ext>
            </a:extLst>
          </p:cNvPr>
          <p:cNvCxnSpPr>
            <a:cxnSpLocks/>
          </p:cNvCxnSpPr>
          <p:nvPr/>
        </p:nvCxnSpPr>
        <p:spPr>
          <a:xfrm>
            <a:off x="9635983" y="1764250"/>
            <a:ext cx="1" cy="547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3D58050-0BD8-4B15-9086-8BA32E9F44D8}"/>
              </a:ext>
            </a:extLst>
          </p:cNvPr>
          <p:cNvCxnSpPr>
            <a:cxnSpLocks/>
          </p:cNvCxnSpPr>
          <p:nvPr/>
        </p:nvCxnSpPr>
        <p:spPr>
          <a:xfrm>
            <a:off x="9635971" y="727879"/>
            <a:ext cx="1" cy="547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8270A95-3E2C-4B93-BE0E-D5447302B010}"/>
              </a:ext>
            </a:extLst>
          </p:cNvPr>
          <p:cNvCxnSpPr>
            <a:cxnSpLocks/>
          </p:cNvCxnSpPr>
          <p:nvPr/>
        </p:nvCxnSpPr>
        <p:spPr>
          <a:xfrm flipV="1">
            <a:off x="5837620" y="1260580"/>
            <a:ext cx="5760" cy="5137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43C8D7B-07EE-4FB7-8137-326B626BECD1}"/>
              </a:ext>
            </a:extLst>
          </p:cNvPr>
          <p:cNvCxnSpPr>
            <a:cxnSpLocks/>
          </p:cNvCxnSpPr>
          <p:nvPr/>
        </p:nvCxnSpPr>
        <p:spPr>
          <a:xfrm flipH="1">
            <a:off x="5827642" y="1787702"/>
            <a:ext cx="1026214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1ADC48D-DFBB-4237-89D3-151F9FF1788F}"/>
              </a:ext>
            </a:extLst>
          </p:cNvPr>
          <p:cNvCxnSpPr>
            <a:cxnSpLocks/>
          </p:cNvCxnSpPr>
          <p:nvPr/>
        </p:nvCxnSpPr>
        <p:spPr>
          <a:xfrm flipH="1">
            <a:off x="8557591" y="1274159"/>
            <a:ext cx="10783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CA252E2-A899-4144-8632-0BE7D6FA5618}"/>
              </a:ext>
            </a:extLst>
          </p:cNvPr>
          <p:cNvCxnSpPr/>
          <p:nvPr/>
        </p:nvCxnSpPr>
        <p:spPr>
          <a:xfrm>
            <a:off x="8032029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2BA9EAC-C044-470D-A12D-6996B76635BC}"/>
              </a:ext>
            </a:extLst>
          </p:cNvPr>
          <p:cNvSpPr/>
          <p:nvPr/>
        </p:nvSpPr>
        <p:spPr>
          <a:xfrm>
            <a:off x="8058978" y="744686"/>
            <a:ext cx="472110" cy="1499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6A13A35-986D-489A-BBA3-0D9FF95E49D7}"/>
              </a:ext>
            </a:extLst>
          </p:cNvPr>
          <p:cNvSpPr/>
          <p:nvPr/>
        </p:nvSpPr>
        <p:spPr>
          <a:xfrm rot="5400000">
            <a:off x="8832437" y="455892"/>
            <a:ext cx="453223" cy="10783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25C96CC-3164-4FAD-9C46-A7FCC04F54A1}"/>
              </a:ext>
            </a:extLst>
          </p:cNvPr>
          <p:cNvCxnSpPr>
            <a:cxnSpLocks/>
          </p:cNvCxnSpPr>
          <p:nvPr/>
        </p:nvCxnSpPr>
        <p:spPr>
          <a:xfrm flipH="1">
            <a:off x="3383444" y="1248378"/>
            <a:ext cx="10367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13A2442-CC4F-49EE-AC77-38E7E6F7B2F3}"/>
              </a:ext>
            </a:extLst>
          </p:cNvPr>
          <p:cNvCxnSpPr>
            <a:cxnSpLocks/>
          </p:cNvCxnSpPr>
          <p:nvPr/>
        </p:nvCxnSpPr>
        <p:spPr>
          <a:xfrm flipH="1">
            <a:off x="5287581" y="744686"/>
            <a:ext cx="15662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6C3237-1B40-4CC7-BDC2-AA9A57EC8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433" y="720907"/>
            <a:ext cx="36579" cy="5669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43269E-3886-4FA4-B155-3D5CEEBAC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920" y="1785996"/>
            <a:ext cx="36579" cy="5669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AC2670-59A9-46A6-8D50-0EA4D89F1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882" y="701004"/>
            <a:ext cx="1603098" cy="457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53116B-1389-4553-99DB-B34A217A1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643" y="2252856"/>
            <a:ext cx="1630329" cy="4571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0C90801-78AF-4446-B0FE-6950590F3916}"/>
              </a:ext>
            </a:extLst>
          </p:cNvPr>
          <p:cNvSpPr txBox="1"/>
          <p:nvPr/>
        </p:nvSpPr>
        <p:spPr>
          <a:xfrm>
            <a:off x="3947491" y="3045826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НИК</a:t>
            </a:r>
            <a:endParaRPr kumimoji="0" lang="ru-RU" sz="1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3A4262-1A47-4E8E-8C50-CCF78DBC1741}"/>
              </a:ext>
            </a:extLst>
          </p:cNvPr>
          <p:cNvSpPr txBox="1"/>
          <p:nvPr/>
        </p:nvSpPr>
        <p:spPr>
          <a:xfrm>
            <a:off x="1654036" y="3045826"/>
            <a:ext cx="238373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Ю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C0DEC4-B231-43D0-8BE8-26465A24D7A5}"/>
              </a:ext>
            </a:extLst>
          </p:cNvPr>
          <p:cNvSpPr txBox="1"/>
          <p:nvPr/>
        </p:nvSpPr>
        <p:spPr>
          <a:xfrm>
            <a:off x="4454421" y="687517"/>
            <a:ext cx="8331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AE865D-B45A-4CDD-A886-4FC0535CC8B3}"/>
              </a:ext>
            </a:extLst>
          </p:cNvPr>
          <p:cNvSpPr txBox="1"/>
          <p:nvPr/>
        </p:nvSpPr>
        <p:spPr>
          <a:xfrm>
            <a:off x="7009474" y="665271"/>
            <a:ext cx="8994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50D1D3-2CA7-402A-AD1B-2CAF6FE290C0}"/>
              </a:ext>
            </a:extLst>
          </p:cNvPr>
          <p:cNvSpPr txBox="1"/>
          <p:nvPr/>
        </p:nvSpPr>
        <p:spPr>
          <a:xfrm>
            <a:off x="9032014" y="3030761"/>
            <a:ext cx="195061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6C13CCF7-2716-4C2C-85B0-45824EEB7211}"/>
              </a:ext>
            </a:extLst>
          </p:cNvPr>
          <p:cNvCxnSpPr>
            <a:cxnSpLocks/>
          </p:cNvCxnSpPr>
          <p:nvPr/>
        </p:nvCxnSpPr>
        <p:spPr>
          <a:xfrm>
            <a:off x="8549410" y="1259564"/>
            <a:ext cx="1" cy="547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89AEF80-1012-4D86-B5DD-09AEC8291531}"/>
              </a:ext>
            </a:extLst>
          </p:cNvPr>
          <p:cNvSpPr/>
          <p:nvPr/>
        </p:nvSpPr>
        <p:spPr>
          <a:xfrm rot="5400000">
            <a:off x="8844571" y="1481266"/>
            <a:ext cx="428955" cy="10783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4E5D6BB-E951-41E1-B90B-506EF0292078}"/>
              </a:ext>
            </a:extLst>
          </p:cNvPr>
          <p:cNvSpPr/>
          <p:nvPr/>
        </p:nvSpPr>
        <p:spPr>
          <a:xfrm>
            <a:off x="7802217" y="477078"/>
            <a:ext cx="2136913" cy="2186609"/>
          </a:xfrm>
          <a:prstGeom prst="rect">
            <a:avLst/>
          </a:prstGeom>
          <a:solidFill>
            <a:srgbClr val="F0F9FE"/>
          </a:solidFill>
          <a:ln>
            <a:solidFill>
              <a:srgbClr val="F0F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61" y="5859463"/>
            <a:ext cx="80295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84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40" grpId="0"/>
      <p:bldP spid="5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7543" y="228666"/>
            <a:ext cx="8604728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Примеры 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нейроматематических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игр и заданий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500" y="2035306"/>
            <a:ext cx="10527029" cy="3293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Название игры: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«Из каких фигур состоит ракета?»</a:t>
            </a:r>
          </a:p>
          <a:p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Развивает мыслительные операции анализа, синтеза, сравнения.</a:t>
            </a:r>
          </a:p>
        </p:txBody>
      </p:sp>
    </p:spTree>
    <p:extLst>
      <p:ext uri="{BB962C8B-B14F-4D97-AF65-F5344CB8AC3E}">
        <p14:creationId xmlns:p14="http://schemas.microsoft.com/office/powerpoint/2010/main" val="657718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0" b="94224" l="9943" r="89943">
                        <a14:foregroundMark x1="16457" y1="2145" x2="18400" y2="38944"/>
                        <a14:foregroundMark x1="10857" y1="45050" x2="13371" y2="33333"/>
                        <a14:foregroundMark x1="53257" y1="9736" x2="57600" y2="22442"/>
                        <a14:foregroundMark x1="52229" y1="71452" x2="52000" y2="50330"/>
                        <a14:foregroundMark x1="54514" y1="94224" x2="53829" y2="72772"/>
                        <a14:foregroundMark x1="37714" y1="78713" x2="38857" y2="58251"/>
                        <a14:foregroundMark x1="69371" y1="79373" x2="66514" y2="57096"/>
                        <a14:foregroundMark x1="76571" y1="36139" x2="80000" y2="29373"/>
                        <a14:foregroundMark x1="81257" y1="70462" x2="79314" y2="62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8" r="72831" b="51386"/>
          <a:stretch/>
        </p:blipFill>
        <p:spPr bwMode="auto">
          <a:xfrm>
            <a:off x="5086349" y="2285047"/>
            <a:ext cx="1714501" cy="280606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2832" r="14591" b="4323"/>
          <a:stretch/>
        </p:blipFill>
        <p:spPr bwMode="auto">
          <a:xfrm>
            <a:off x="7104561" y="1634002"/>
            <a:ext cx="4394019" cy="51263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6" y="1488758"/>
            <a:ext cx="441960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20502" y="2886075"/>
            <a:ext cx="480060" cy="51435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80210" y="2697308"/>
            <a:ext cx="1239422" cy="2600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35" y="4760741"/>
            <a:ext cx="500062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мка 3"/>
          <p:cNvSpPr/>
          <p:nvPr/>
        </p:nvSpPr>
        <p:spPr>
          <a:xfrm>
            <a:off x="7104560" y="1608920"/>
            <a:ext cx="4394019" cy="5151437"/>
          </a:xfrm>
          <a:prstGeom prst="frame">
            <a:avLst>
              <a:gd name="adj1" fmla="val 235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6026" y="97643"/>
            <a:ext cx="9388019" cy="107721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3: Найди комплект фигур, </a:t>
            </a:r>
          </a:p>
          <a:p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из которых построили эту ракету и обведи рамку.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13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7304" y="159092"/>
            <a:ext cx="8665449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Примеры 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нейроматематических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игр и заданий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6513" y="1443841"/>
            <a:ext cx="10527029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Название игры: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«Загрузи топливо в ракету»</a:t>
            </a:r>
          </a:p>
          <a:p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Развивает пространственное мышление, умение представлять мысленный образ предмета, внимание и навыки счета.</a:t>
            </a:r>
          </a:p>
        </p:txBody>
      </p:sp>
    </p:spTree>
    <p:extLst>
      <p:ext uri="{BB962C8B-B14F-4D97-AF65-F5344CB8AC3E}">
        <p14:creationId xmlns:p14="http://schemas.microsoft.com/office/powerpoint/2010/main" val="729566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FF600E-597C-4BB0-A502-49A313102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17" t="52098" r="65379" b="1751"/>
          <a:stretch/>
        </p:blipFill>
        <p:spPr>
          <a:xfrm>
            <a:off x="3442749" y="2376648"/>
            <a:ext cx="2479165" cy="41725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6" t="56894" r="33238" b="4677"/>
          <a:stretch/>
        </p:blipFill>
        <p:spPr bwMode="auto">
          <a:xfrm>
            <a:off x="9552337" y="2376648"/>
            <a:ext cx="2266258" cy="378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90613" y="98080"/>
            <a:ext cx="9120767" cy="107721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4: Запиши в бортовой журнал, сколько </a:t>
            </a:r>
          </a:p>
          <a:p>
            <a:pPr algn="ctr"/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канистр с топливом загрузили в ракету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 bwMode="auto">
          <a:xfrm>
            <a:off x="422910" y="1611923"/>
            <a:ext cx="2670322" cy="43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21DA06-48ED-4296-A398-FC89D41628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25" t="4728" r="61563" b="54877"/>
          <a:stretch/>
        </p:blipFill>
        <p:spPr>
          <a:xfrm>
            <a:off x="6719627" y="1651536"/>
            <a:ext cx="2369127" cy="37361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04779" y="4582515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59128" y="5661575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73925" y="5648244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065414" y="4986278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511380" y="4984083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63500" y="5661575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511380" y="5509498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82331" y="5640889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30104" y="3904578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219344" y="4427798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036714" y="4986278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054590" y="5506452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065414" y="5506452"/>
            <a:ext cx="34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123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ACF553-7C4B-42D8-B4D4-D427E6F26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74" t="1722" r="3189" b="4046"/>
          <a:stretch/>
        </p:blipFill>
        <p:spPr>
          <a:xfrm>
            <a:off x="5885144" y="1268729"/>
            <a:ext cx="2718420" cy="52358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9F7823-8B62-4580-94F1-A895DC934E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77" t="7654" r="3029" b="3958"/>
          <a:stretch/>
        </p:blipFill>
        <p:spPr>
          <a:xfrm>
            <a:off x="2473119" y="1268729"/>
            <a:ext cx="2866546" cy="503321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096" y="1268729"/>
            <a:ext cx="3177630" cy="523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8326" y="176243"/>
            <a:ext cx="5996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Варианты усложнения задания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198" y="1268729"/>
            <a:ext cx="1644492" cy="5137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 bwMode="auto">
          <a:xfrm>
            <a:off x="606252" y="1437867"/>
            <a:ext cx="1358899" cy="144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"/>
          <a:stretch/>
        </p:blipFill>
        <p:spPr bwMode="auto">
          <a:xfrm>
            <a:off x="527520" y="3270808"/>
            <a:ext cx="1437631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6" y="4916745"/>
            <a:ext cx="13589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2125980" y="3537399"/>
            <a:ext cx="548640" cy="348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811" y="3507824"/>
            <a:ext cx="573088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018" y="3478250"/>
            <a:ext cx="573088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784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B9120-D587-4073-AB37-311C269E32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6020"/>
          <a:stretch/>
        </p:blipFill>
        <p:spPr>
          <a:xfrm>
            <a:off x="967196" y="329806"/>
            <a:ext cx="10343151" cy="3762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8" t="72799" r="32713" b="6941"/>
          <a:stretch/>
        </p:blipFill>
        <p:spPr bwMode="auto">
          <a:xfrm>
            <a:off x="4955766" y="4217670"/>
            <a:ext cx="2096544" cy="20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5" t="-2414" r="1349" b="50000"/>
          <a:stretch/>
        </p:blipFill>
        <p:spPr bwMode="auto">
          <a:xfrm>
            <a:off x="5075781" y="4217670"/>
            <a:ext cx="1987959" cy="203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r="65649" b="50000"/>
          <a:stretch/>
        </p:blipFill>
        <p:spPr bwMode="auto">
          <a:xfrm>
            <a:off x="4984341" y="4243288"/>
            <a:ext cx="2039394" cy="203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t="-2461" r="81724" b="49310"/>
          <a:stretch/>
        </p:blipFill>
        <p:spPr bwMode="auto">
          <a:xfrm>
            <a:off x="5012916" y="4217670"/>
            <a:ext cx="1982244" cy="203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мка 3"/>
          <p:cNvSpPr/>
          <p:nvPr/>
        </p:nvSpPr>
        <p:spPr>
          <a:xfrm>
            <a:off x="7852410" y="2308860"/>
            <a:ext cx="1681071" cy="1634490"/>
          </a:xfrm>
          <a:prstGeom prst="frame">
            <a:avLst>
              <a:gd name="adj1" fmla="val 545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2987040" y="2255520"/>
            <a:ext cx="1681071" cy="1634490"/>
          </a:xfrm>
          <a:prstGeom prst="frame">
            <a:avLst>
              <a:gd name="adj1" fmla="val 545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1305969" y="674370"/>
            <a:ext cx="1681071" cy="1634490"/>
          </a:xfrm>
          <a:prstGeom prst="frame">
            <a:avLst>
              <a:gd name="adj1" fmla="val 545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1305968" y="2255520"/>
            <a:ext cx="1681071" cy="1634490"/>
          </a:xfrm>
          <a:prstGeom prst="frame">
            <a:avLst>
              <a:gd name="adj1" fmla="val 545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0455" y="6234848"/>
            <a:ext cx="11187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Варианты усложнения задания: найди схему к этой фигуре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4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899061" y="1005972"/>
            <a:ext cx="9278608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Повышение мотивации педагогов в овладении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нейроматематическими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играми для дошкольников.</a:t>
            </a:r>
            <a:endParaRPr kumimoji="0" lang="ru-RU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Теоретическая</a:t>
            </a:r>
            <a:r>
              <a:rPr kumimoji="0" lang="ru-RU" sz="3200" b="1" i="0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часть.</a:t>
            </a:r>
            <a:endParaRPr kumimoji="0" lang="ru-RU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Значение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нейроигр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для развития ребенка.</a:t>
            </a:r>
            <a:endParaRPr kumimoji="0" lang="ru-RU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Практическая часть.</a:t>
            </a:r>
            <a:endParaRPr kumimoji="0" lang="ru-RU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Освоение приемов выполнения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нейроматематических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 и заданий.</a:t>
            </a:r>
            <a:endParaRPr kumimoji="0" lang="ru-RU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4D9C59-7444-4CA4-AC56-BBAA78EA813B}"/>
              </a:ext>
            </a:extLst>
          </p:cNvPr>
          <p:cNvSpPr txBox="1"/>
          <p:nvPr/>
        </p:nvSpPr>
        <p:spPr>
          <a:xfrm>
            <a:off x="799670" y="283345"/>
            <a:ext cx="60976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 мастер-класса: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557765-1D4B-4FDB-A913-278A7F9A6FEC}"/>
              </a:ext>
            </a:extLst>
          </p:cNvPr>
          <p:cNvSpPr txBox="1"/>
          <p:nvPr/>
        </p:nvSpPr>
        <p:spPr>
          <a:xfrm>
            <a:off x="899061" y="2500509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 вас ждет: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2EF943-4AAF-4A29-A64C-D29322BAE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3" t="32193" r="3525" b="2821"/>
          <a:stretch/>
        </p:blipFill>
        <p:spPr>
          <a:xfrm>
            <a:off x="8437960" y="2949677"/>
            <a:ext cx="3244417" cy="26956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7486" y="119336"/>
            <a:ext cx="8665449" cy="5847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Примеры 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нейроматематических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игр и заданий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2485" y="1538349"/>
            <a:ext cx="10527029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Название игры: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«Из плоского - объемное»</a:t>
            </a:r>
          </a:p>
          <a:p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Развивает пространственное мышление, умение трансформировать плоскую фигуру в объемную.</a:t>
            </a:r>
          </a:p>
        </p:txBody>
      </p:sp>
    </p:spTree>
    <p:extLst>
      <p:ext uri="{BB962C8B-B14F-4D97-AF65-F5344CB8AC3E}">
        <p14:creationId xmlns:p14="http://schemas.microsoft.com/office/powerpoint/2010/main" val="3026599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69C1C8-E647-47E3-8108-C3FF836103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423" t="16373" r="8243" b="7813"/>
          <a:stretch/>
        </p:blipFill>
        <p:spPr>
          <a:xfrm>
            <a:off x="3359427" y="314857"/>
            <a:ext cx="5328950" cy="6374178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3" t="70462" r="15137" b="16615"/>
          <a:stretch/>
        </p:blipFill>
        <p:spPr bwMode="auto">
          <a:xfrm>
            <a:off x="3634740" y="372007"/>
            <a:ext cx="948690" cy="96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3" t="2769" r="55097" b="82000"/>
          <a:stretch/>
        </p:blipFill>
        <p:spPr bwMode="auto">
          <a:xfrm rot="5625219">
            <a:off x="3703028" y="1238194"/>
            <a:ext cx="812115" cy="11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5" t="26770" r="54257" b="60461"/>
          <a:stretch/>
        </p:blipFill>
        <p:spPr bwMode="auto">
          <a:xfrm>
            <a:off x="3590209" y="2399358"/>
            <a:ext cx="1025754" cy="100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49385" r="88159" b="37384"/>
          <a:stretch/>
        </p:blipFill>
        <p:spPr bwMode="auto">
          <a:xfrm>
            <a:off x="3766185" y="3467656"/>
            <a:ext cx="685800" cy="98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8" t="26205" r="36855" b="60660"/>
          <a:stretch/>
        </p:blipFill>
        <p:spPr bwMode="auto">
          <a:xfrm>
            <a:off x="3492598" y="5577840"/>
            <a:ext cx="1232975" cy="97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0209" y="4548554"/>
            <a:ext cx="1025754" cy="9378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15" y="4686887"/>
            <a:ext cx="729182" cy="85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5572" y="667401"/>
            <a:ext cx="82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куб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5573" y="1644700"/>
            <a:ext cx="223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параллелепипед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3430" y="2520462"/>
            <a:ext cx="2579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Пирамида</a:t>
            </a:r>
          </a:p>
          <a:p>
            <a:r>
              <a:rPr lang="ru-RU" dirty="0">
                <a:solidFill>
                  <a:srgbClr val="FF0000"/>
                </a:solidFill>
              </a:rPr>
              <a:t>четырехугольная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9997" y="3622431"/>
            <a:ext cx="227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Призма шестиугольная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93333" y="4694311"/>
            <a:ext cx="2262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FF0000"/>
                </a:solidFill>
              </a:rPr>
              <a:t>Пирамида</a:t>
            </a:r>
          </a:p>
          <a:p>
            <a:pPr lvl="0"/>
            <a:r>
              <a:rPr lang="ru-RU" dirty="0">
                <a:solidFill>
                  <a:srgbClr val="FF0000"/>
                </a:solidFill>
              </a:rPr>
              <a:t>треугольная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90696" y="5881132"/>
            <a:ext cx="255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rgbClr val="FF0000"/>
                </a:solidFill>
              </a:rPr>
              <a:t>Призма треугольная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92598" y="411071"/>
            <a:ext cx="3914042" cy="6181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67300" y="251903"/>
            <a:ext cx="61842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5:   Выбери нужные </a:t>
            </a:r>
            <a:r>
              <a:rPr lang="ru-RU" sz="32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Тико</a:t>
            </a:r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-фигуры и собери объемное геометрическое тело.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843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69C1C8-E647-47E3-8108-C3FF83610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3" t="16373" r="8243" b="7813"/>
          <a:stretch/>
        </p:blipFill>
        <p:spPr>
          <a:xfrm>
            <a:off x="3359427" y="314857"/>
            <a:ext cx="5328950" cy="63741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0209" y="4548554"/>
            <a:ext cx="1025754" cy="9378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27" y="366858"/>
            <a:ext cx="4058036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09" y="370260"/>
            <a:ext cx="9509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02" y="495672"/>
            <a:ext cx="319016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Прямая со стрелкой 39"/>
          <p:cNvCxnSpPr/>
          <p:nvPr/>
        </p:nvCxnSpPr>
        <p:spPr>
          <a:xfrm flipH="1" flipV="1">
            <a:off x="4725573" y="1829366"/>
            <a:ext cx="2624796" cy="1816877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3" t="2769" r="55097" b="82000"/>
          <a:stretch/>
        </p:blipFill>
        <p:spPr bwMode="auto">
          <a:xfrm rot="5625219">
            <a:off x="3703028" y="1238194"/>
            <a:ext cx="812115" cy="11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725573" y="1644700"/>
            <a:ext cx="223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параллелепипед</a:t>
            </a:r>
          </a:p>
        </p:txBody>
      </p:sp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5" t="26770" r="54257" b="60461"/>
          <a:stretch/>
        </p:blipFill>
        <p:spPr bwMode="auto">
          <a:xfrm>
            <a:off x="3590209" y="2399358"/>
            <a:ext cx="1025754" cy="100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16" y="2608064"/>
            <a:ext cx="21891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Прямая со стрелкой 49"/>
          <p:cNvCxnSpPr/>
          <p:nvPr/>
        </p:nvCxnSpPr>
        <p:spPr>
          <a:xfrm flipH="1">
            <a:off x="4524681" y="2014032"/>
            <a:ext cx="2825688" cy="896567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4524681" y="4067908"/>
            <a:ext cx="2825690" cy="1905558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49385" r="88159" b="37384"/>
          <a:stretch/>
        </p:blipFill>
        <p:spPr bwMode="auto">
          <a:xfrm>
            <a:off x="3766185" y="3467656"/>
            <a:ext cx="685800" cy="98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6" name="Прямая со стрелкой 55"/>
          <p:cNvCxnSpPr/>
          <p:nvPr/>
        </p:nvCxnSpPr>
        <p:spPr>
          <a:xfrm flipH="1">
            <a:off x="4579997" y="4963314"/>
            <a:ext cx="2770373" cy="151465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579997" y="4740477"/>
            <a:ext cx="1850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FF0000"/>
                </a:solidFill>
              </a:rPr>
              <a:t>Пирамида</a:t>
            </a:r>
          </a:p>
          <a:p>
            <a:pPr lvl="0"/>
            <a:r>
              <a:rPr lang="ru-RU" dirty="0">
                <a:solidFill>
                  <a:srgbClr val="FF0000"/>
                </a:solidFill>
              </a:rPr>
              <a:t>треугольная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678696" y="3646243"/>
            <a:ext cx="1989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rgbClr val="FF0000"/>
                </a:solidFill>
              </a:rPr>
              <a:t>Призма</a:t>
            </a:r>
          </a:p>
          <a:p>
            <a:pPr lvl="0"/>
            <a:r>
              <a:rPr lang="ru-RU" dirty="0">
                <a:solidFill>
                  <a:srgbClr val="FF0000"/>
                </a:solidFill>
              </a:rPr>
              <a:t> шестиугольная</a:t>
            </a:r>
          </a:p>
        </p:txBody>
      </p:sp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15" y="4686887"/>
            <a:ext cx="729182" cy="85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8" t="26205" r="36855" b="60660"/>
          <a:stretch/>
        </p:blipFill>
        <p:spPr bwMode="auto">
          <a:xfrm>
            <a:off x="3492598" y="5577840"/>
            <a:ext cx="1232975" cy="97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4852663" y="5742632"/>
            <a:ext cx="1572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rgbClr val="FF0000"/>
                </a:solidFill>
              </a:rPr>
              <a:t>Призма </a:t>
            </a:r>
          </a:p>
          <a:p>
            <a:pPr lvl="0"/>
            <a:r>
              <a:rPr lang="ru-RU" dirty="0">
                <a:solidFill>
                  <a:srgbClr val="FF0000"/>
                </a:solidFill>
              </a:rPr>
              <a:t>треугольная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927786" y="586571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куб</a:t>
            </a:r>
          </a:p>
        </p:txBody>
      </p:sp>
      <p:cxnSp>
        <p:nvCxnSpPr>
          <p:cNvPr id="68" name="Прямая со стрелкой 67"/>
          <p:cNvCxnSpPr/>
          <p:nvPr/>
        </p:nvCxnSpPr>
        <p:spPr>
          <a:xfrm flipH="1">
            <a:off x="4690696" y="2989971"/>
            <a:ext cx="2659675" cy="2891161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0" y="-89103"/>
            <a:ext cx="32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6: Соедини развертку и геометрическое тело.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55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9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7243" y="188909"/>
            <a:ext cx="8665449" cy="5847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Примеры 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нейроматематических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игр и заданий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256" y="1443841"/>
            <a:ext cx="10527029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Название игры: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spc="300" dirty="0" err="1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Нейросчет</a:t>
            </a:r>
            <a:r>
              <a:rPr lang="ru-RU" sz="4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Развивает гибкость мышления, внимание, умение выполнять знакомые действия в нестандартной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1190839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0017" y="276399"/>
            <a:ext cx="87703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7: Пересчитай части тела – познакомь инопланетян с землянами.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3E9CCB-715D-4BE5-BAB8-5F339ED21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3" t="19710" r="32581" b="5491"/>
          <a:stretch/>
        </p:blipFill>
        <p:spPr>
          <a:xfrm>
            <a:off x="6331227" y="2178658"/>
            <a:ext cx="4343400" cy="37748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84595F-C6E6-457F-A36A-A1F54D919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02" b="6022"/>
          <a:stretch/>
        </p:blipFill>
        <p:spPr>
          <a:xfrm>
            <a:off x="974035" y="2178658"/>
            <a:ext cx="3916658" cy="37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5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7242" y="248544"/>
            <a:ext cx="8665449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Примеры 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нейроматематических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игр и заданий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2485" y="1309252"/>
            <a:ext cx="10527029" cy="4647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Название игры: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«Проекции»</a:t>
            </a:r>
          </a:p>
          <a:p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Развивает пространственное мышление, умение оперировать в уме образом предмета, видеть его проекцию с разных точек зрения.</a:t>
            </a:r>
          </a:p>
        </p:txBody>
      </p:sp>
    </p:spTree>
    <p:extLst>
      <p:ext uri="{BB962C8B-B14F-4D97-AF65-F5344CB8AC3E}">
        <p14:creationId xmlns:p14="http://schemas.microsoft.com/office/powerpoint/2010/main" val="786824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26" y="1706381"/>
            <a:ext cx="3789960" cy="378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9201" y="155233"/>
            <a:ext cx="8547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8: Зарисуй, как выглядит инопланетянин с разных сторон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C8290C-B7F7-4C88-A917-B547B847F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10" t="22558" r="4118" b="10179"/>
          <a:stretch/>
        </p:blipFill>
        <p:spPr>
          <a:xfrm>
            <a:off x="313443" y="1549693"/>
            <a:ext cx="3320967" cy="37586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5E901E-47EA-4CFB-9F7D-FB0EBEA0C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124" r="52991" b="-682"/>
          <a:stretch/>
        </p:blipFill>
        <p:spPr>
          <a:xfrm>
            <a:off x="4290392" y="2624680"/>
            <a:ext cx="2945295" cy="38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32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42B713-16C6-4526-A650-75FEF02F1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6768" y="2668064"/>
            <a:ext cx="5171197" cy="41243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BF99A2-2239-4267-A6AD-820DF62482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95" b="64857"/>
          <a:stretch/>
        </p:blipFill>
        <p:spPr>
          <a:xfrm>
            <a:off x="4663114" y="319927"/>
            <a:ext cx="7226348" cy="25563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2101BA-3C0E-4B85-9B71-EB2EA2D731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8" t="55395" r="8772" b="4660"/>
          <a:stretch/>
        </p:blipFill>
        <p:spPr>
          <a:xfrm>
            <a:off x="5637781" y="3981687"/>
            <a:ext cx="5755454" cy="22054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56441" y="1598120"/>
            <a:ext cx="726831" cy="737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62548" y="273593"/>
            <a:ext cx="30190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9:</a:t>
            </a:r>
          </a:p>
          <a:p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Усложнение - Подбери правильные проекции.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8A5AEE-6BF2-4F25-940D-EFBFF5116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9459" y="5431188"/>
            <a:ext cx="743776" cy="75597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5BECC7C-9235-4239-9C94-2C838C9BAA8B}"/>
              </a:ext>
            </a:extLst>
          </p:cNvPr>
          <p:cNvSpPr/>
          <p:nvPr/>
        </p:nvSpPr>
        <p:spPr>
          <a:xfrm rot="1763813">
            <a:off x="3215473" y="5626346"/>
            <a:ext cx="705420" cy="191717"/>
          </a:xfrm>
          <a:prstGeom prst="rect">
            <a:avLst/>
          </a:prstGeom>
          <a:solidFill>
            <a:srgbClr val="603D76"/>
          </a:solidFill>
          <a:ln>
            <a:solidFill>
              <a:srgbClr val="603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663A44CB-CD5D-4331-A26F-A46830ABB7EC}"/>
              </a:ext>
            </a:extLst>
          </p:cNvPr>
          <p:cNvSpPr/>
          <p:nvPr/>
        </p:nvSpPr>
        <p:spPr>
          <a:xfrm rot="12383361">
            <a:off x="3488467" y="4849215"/>
            <a:ext cx="679612" cy="615691"/>
          </a:xfrm>
          <a:prstGeom prst="rtTriangle">
            <a:avLst/>
          </a:prstGeom>
          <a:solidFill>
            <a:srgbClr val="8960B0"/>
          </a:solidFill>
          <a:ln>
            <a:solidFill>
              <a:srgbClr val="865E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69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7411" y="170634"/>
            <a:ext cx="8665449" cy="5847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Примеры 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нейроматематических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игр и заданий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6620" y="1667211"/>
            <a:ext cx="10527029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Название игры: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400" b="1" spc="300" dirty="0">
                <a:ln w="11430" cmpd="sng">
                  <a:solidFill>
                    <a:srgbClr val="4E67C8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E67C8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E67C8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E67C8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«Пройди лабиринт»</a:t>
            </a:r>
          </a:p>
          <a:p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Развивает умение ориентироваться в пространстве, удерживать в уме задание, делать логические выводы.</a:t>
            </a:r>
          </a:p>
        </p:txBody>
      </p:sp>
    </p:spTree>
    <p:extLst>
      <p:ext uri="{BB962C8B-B14F-4D97-AF65-F5344CB8AC3E}">
        <p14:creationId xmlns:p14="http://schemas.microsoft.com/office/powerpoint/2010/main" val="232208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"/>
          <a:stretch/>
        </p:blipFill>
        <p:spPr bwMode="auto">
          <a:xfrm>
            <a:off x="183040" y="128683"/>
            <a:ext cx="7165276" cy="658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29584" y="343534"/>
            <a:ext cx="297180" cy="742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74" y="3241136"/>
            <a:ext cx="549436" cy="57968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75221" y="202087"/>
            <a:ext cx="43583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10: Пройди по лабиринту и собери предложение. Если утверждение верно, то в конце поставь  «!», если нет, то «?».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F75C33-4A30-41E4-B624-5C067FCC30FD}"/>
              </a:ext>
            </a:extLst>
          </p:cNvPr>
          <p:cNvSpPr/>
          <p:nvPr/>
        </p:nvSpPr>
        <p:spPr>
          <a:xfrm>
            <a:off x="6449961" y="6420465"/>
            <a:ext cx="898355" cy="2889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66BF0-4489-4134-AD49-4827E7BD2C4F}"/>
              </a:ext>
            </a:extLst>
          </p:cNvPr>
          <p:cNvSpPr/>
          <p:nvPr/>
        </p:nvSpPr>
        <p:spPr>
          <a:xfrm>
            <a:off x="6449961" y="6312310"/>
            <a:ext cx="898355" cy="397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521003" y="1259175"/>
            <a:ext cx="1114999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своеобразная </a:t>
            </a:r>
            <a:r>
              <a:rPr lang="ru-RU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гимнастика для мозга -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специальные упражнения, направленные на тренировку мозга и развитие нейронных связей. Они улучшают межполушарное взаимодействие, повышают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нейропластичность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что способствует лучшему функционированию мозга в целом.</a:t>
            </a:r>
            <a:endParaRPr kumimoji="0" lang="ru-RU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1B02B-52DF-47B7-8DA6-665B686F2A83}"/>
              </a:ext>
            </a:extLst>
          </p:cNvPr>
          <p:cNvSpPr txBox="1"/>
          <p:nvPr/>
        </p:nvSpPr>
        <p:spPr>
          <a:xfrm>
            <a:off x="762828" y="393413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 такое нейроигры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A39FA-AF26-45EB-BEA8-279C0B6256FB}"/>
              </a:ext>
            </a:extLst>
          </p:cNvPr>
          <p:cNvSpPr txBox="1"/>
          <p:nvPr/>
        </p:nvSpPr>
        <p:spPr>
          <a:xfrm>
            <a:off x="842341" y="386254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69AA66-A955-4054-88CF-BE34941D9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117" y="4047214"/>
            <a:ext cx="3669864" cy="26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33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77A0C2-0CA3-409A-9148-9E5999464F7F}"/>
              </a:ext>
            </a:extLst>
          </p:cNvPr>
          <p:cNvSpPr txBox="1"/>
          <p:nvPr/>
        </p:nvSpPr>
        <p:spPr>
          <a:xfrm>
            <a:off x="1887794" y="57285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Вывод: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4D269-6E9C-4051-ADE2-02E9E02F0AFF}"/>
              </a:ext>
            </a:extLst>
          </p:cNvPr>
          <p:cNvSpPr txBox="1"/>
          <p:nvPr/>
        </p:nvSpPr>
        <p:spPr>
          <a:xfrm>
            <a:off x="1238864" y="1288026"/>
            <a:ext cx="93898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/>
              <a:t>Мы видим, что </a:t>
            </a:r>
            <a:r>
              <a:rPr lang="ru-RU" sz="3200" dirty="0" err="1"/>
              <a:t>нейроматематические</a:t>
            </a:r>
            <a:r>
              <a:rPr lang="ru-RU" sz="3200" dirty="0"/>
              <a:t> игры и задания отлично развивают интеллектуальные способности дошкольников.</a:t>
            </a:r>
          </a:p>
          <a:p>
            <a:pPr algn="just"/>
            <a:r>
              <a:rPr lang="ru-RU" sz="3200" dirty="0"/>
              <a:t>Они улучшают производительность мозга, помогают развивать познавательные функции, повышают работоспособность.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DB0EC-1DE6-4AF9-AFE3-069E0656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148" y="4335014"/>
            <a:ext cx="4572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85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521003" y="717678"/>
            <a:ext cx="11149993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это один из методов, используемых в интеллектуальном развитии дошкольников, сочетающий математические задания с упражнениями, активизирующими оба полушария мозга.</a:t>
            </a:r>
            <a:r>
              <a:rPr lang="ru-RU" sz="3200" dirty="0"/>
              <a:t> </a:t>
            </a:r>
            <a:endParaRPr lang="ru-RU" sz="32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A39FA-AF26-45EB-BEA8-279C0B6256FB}"/>
              </a:ext>
            </a:extLst>
          </p:cNvPr>
          <p:cNvSpPr txBox="1"/>
          <p:nvPr/>
        </p:nvSpPr>
        <p:spPr>
          <a:xfrm>
            <a:off x="714522" y="352432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Нейроматематические</a:t>
            </a:r>
            <a:r>
              <a:rPr kumimoji="0" lang="ru-RU" sz="3200" b="1" i="0" u="none" strike="noStrike" kern="1200" cap="none" spc="0" normalizeH="0" baseline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игры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7534E7-D5BC-4448-B0A9-4AF39127D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24" t="12310" r="15278" b="11487"/>
          <a:stretch/>
        </p:blipFill>
        <p:spPr>
          <a:xfrm>
            <a:off x="3763350" y="2900514"/>
            <a:ext cx="4360605" cy="37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1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58B822-E4FF-482F-8D82-0260CB861419}"/>
              </a:ext>
            </a:extLst>
          </p:cNvPr>
          <p:cNvSpPr txBox="1"/>
          <p:nvPr/>
        </p:nvSpPr>
        <p:spPr>
          <a:xfrm>
            <a:off x="268464" y="705557"/>
            <a:ext cx="10694504" cy="5131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способствуют развитию логического и алгоритмического мышления;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увеличивают скорость восприятия и обработки информации;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благоприятно влияют на внимание и память;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увеличивают производительность мозга;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способствуют развитию моторики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D81CE-FC8B-44F9-B906-6E261A8AFA10}"/>
              </a:ext>
            </a:extLst>
          </p:cNvPr>
          <p:cNvSpPr txBox="1"/>
          <p:nvPr/>
        </p:nvSpPr>
        <p:spPr>
          <a:xfrm>
            <a:off x="1121598" y="120782"/>
            <a:ext cx="10120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Преимущества </a:t>
            </a:r>
            <a:r>
              <a:rPr kumimoji="0" lang="ru-RU" sz="3200" b="1" i="0" u="none" strike="noStrike" kern="1200" cap="none" spc="0" normalizeH="0" baseline="0" noProof="0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нейроматематических</a:t>
            </a:r>
            <a:r>
              <a:rPr kumimoji="0" lang="ru-RU" sz="3200" b="1" i="0" u="none" strike="noStrike" kern="1200" cap="none" spc="0" normalizeH="0" baseline="0" noProof="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игр и заданий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D02E92-EF1F-4406-9E11-4034D9417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700" y="3153695"/>
            <a:ext cx="2764094" cy="368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4267" y="99457"/>
            <a:ext cx="8851397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Примеры 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нейроматематических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игр и заданий.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46580" y="1522152"/>
            <a:ext cx="9026769" cy="2923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Название игры: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«Самое непохожее»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Развивает навык анализа, сравнения, логического рассуждения.            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52800" y="1353440"/>
            <a:ext cx="3771900" cy="2034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595" y="4318424"/>
            <a:ext cx="3786188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0" b="9159"/>
          <a:stretch/>
        </p:blipFill>
        <p:spPr bwMode="auto">
          <a:xfrm>
            <a:off x="5088480" y="1451812"/>
            <a:ext cx="1700540" cy="18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9" b="100000" l="717" r="100000">
                        <a14:foregroundMark x1="39785" y1="77409" x2="50538" y2="28239"/>
                        <a14:foregroundMark x1="71326" y1="66113" x2="27599" y2="33887"/>
                        <a14:foregroundMark x1="73835" y1="42525" x2="22222" y2="59468"/>
                        <a14:foregroundMark x1="36201" y1="3322" x2="41577" y2="20266"/>
                        <a14:foregroundMark x1="58423" y1="8306" x2="54480" y2="21927"/>
                        <a14:foregroundMark x1="82079" y1="14618" x2="67742" y2="23920"/>
                        <a14:foregroundMark x1="96774" y1="29568" x2="79211" y2="37542"/>
                        <a14:foregroundMark x1="96057" y1="53156" x2="82079" y2="47508"/>
                        <a14:foregroundMark x1="92832" y1="84385" x2="79211" y2="65449"/>
                        <a14:foregroundMark x1="79211" y1="93688" x2="65950" y2="74419"/>
                        <a14:foregroundMark x1="60573" y1="93023" x2="55197" y2="79402"/>
                        <a14:foregroundMark x1="42294" y1="93023" x2="43011" y2="79402"/>
                        <a14:foregroundMark x1="18638" y1="95349" x2="30108" y2="75083"/>
                        <a14:foregroundMark x1="21505" y1="95017" x2="30108" y2="75415"/>
                        <a14:foregroundMark x1="7885" y1="83056" x2="22939" y2="67442"/>
                        <a14:foregroundMark x1="3943" y1="65449" x2="17563" y2="62458"/>
                        <a14:foregroundMark x1="3226" y1="53156" x2="15412" y2="52492"/>
                        <a14:foregroundMark x1="4659" y1="33887" x2="16846" y2="36213"/>
                        <a14:foregroundMark x1="13262" y1="16944" x2="26882" y2="26246"/>
                        <a14:backgroundMark x1="26882" y1="34551" x2="28674" y2="32226"/>
                        <a14:backgroundMark x1="81004" y1="50831" x2="89247" y2="46844"/>
                        <a14:backgroundMark x1="81362" y1="48173" x2="88889" y2="46512"/>
                        <a14:backgroundMark x1="81362" y1="46512" x2="86022" y2="48505"/>
                        <a14:backgroundMark x1="78495" y1="65449" x2="82437" y2="66777"/>
                        <a14:backgroundMark x1="92115" y1="83721" x2="94624" y2="84053"/>
                        <a14:backgroundMark x1="63441" y1="77076" x2="68100" y2="73422"/>
                        <a14:backgroundMark x1="53047" y1="84718" x2="56272" y2="77741"/>
                        <a14:backgroundMark x1="40143" y1="83721" x2="46237" y2="77076"/>
                        <a14:backgroundMark x1="37993" y1="76744" x2="41935" y2="77409"/>
                        <a14:backgroundMark x1="26882" y1="81063" x2="32616" y2="74086"/>
                        <a14:backgroundMark x1="19355" y1="97342" x2="20430" y2="88372"/>
                        <a14:backgroundMark x1="28315" y1="77076" x2="29749" y2="73090"/>
                        <a14:backgroundMark x1="24373" y1="67774" x2="17921" y2="69767"/>
                        <a14:backgroundMark x1="24014" y1="65781" x2="22939" y2="65449"/>
                        <a14:backgroundMark x1="81720" y1="50831" x2="91756" y2="47508"/>
                        <a14:backgroundMark x1="80287" y1="53488" x2="84946" y2="47508"/>
                        <a14:backgroundMark x1="31183" y1="75083" x2="25448" y2="80399"/>
                        <a14:backgroundMark x1="16846" y1="72093" x2="24373" y2="65449"/>
                        <a14:backgroundMark x1="21147" y1="57807" x2="22581" y2="60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926" y="4353221"/>
            <a:ext cx="1725612" cy="186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65448" y="4296128"/>
            <a:ext cx="3771900" cy="2034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91503" y="4379725"/>
            <a:ext cx="3771900" cy="20345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0" l="0" r="100000">
                        <a14:foregroundMark x1="60494" y1="3357" x2="9171" y2="81272"/>
                        <a14:foregroundMark x1="1764" y1="23852" x2="91534" y2="52297"/>
                        <a14:foregroundMark x1="64198" y1="9717" x2="59788" y2="93993"/>
                        <a14:foregroundMark x1="68959" y1="79859" x2="4056" y2="25088"/>
                        <a14:foregroundMark x1="8466" y1="81802" x2="55908" y2="6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0152">
            <a:off x="5301426" y="4447048"/>
            <a:ext cx="1772920" cy="176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" b="95625" l="313" r="99688">
                        <a14:foregroundMark x1="29688" y1="12812" x2="23438" y2="80313"/>
                        <a14:foregroundMark x1="10313" y1="33750" x2="72813" y2="86250"/>
                        <a14:foregroundMark x1="90313" y1="70938" x2="22500" y2="80625"/>
                        <a14:foregroundMark x1="8125" y1="48438" x2="58750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744" y="4353977"/>
            <a:ext cx="1842534" cy="184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B62F2ED-1758-42C1-A5F1-094E17410A9C}"/>
              </a:ext>
            </a:extLst>
          </p:cNvPr>
          <p:cNvSpPr/>
          <p:nvPr/>
        </p:nvSpPr>
        <p:spPr>
          <a:xfrm>
            <a:off x="4153338" y="4379725"/>
            <a:ext cx="3795994" cy="20431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0443" y="272792"/>
            <a:ext cx="1138178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1: Найди самое непохожее на верхнее изображение.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6639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9079" y="178970"/>
            <a:ext cx="8665449" cy="5847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Примеры 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нейроматематических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игр и заданий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9079" y="1707315"/>
            <a:ext cx="9026769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Название игры: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«Фигурное сложение»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Развивает пространственное мышление, комбинаторику, умение оперировать символами в уме.</a:t>
            </a:r>
          </a:p>
        </p:txBody>
      </p:sp>
    </p:spTree>
    <p:extLst>
      <p:ext uri="{BB962C8B-B14F-4D97-AF65-F5344CB8AC3E}">
        <p14:creationId xmlns:p14="http://schemas.microsoft.com/office/powerpoint/2010/main" val="121772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D30E3C-CE80-47D6-970C-94ADF0533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2723321" y="623100"/>
            <a:ext cx="1798983" cy="174241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F92CF72-A702-4E4C-92EB-392ED43C53D9}"/>
              </a:ext>
            </a:extLst>
          </p:cNvPr>
          <p:cNvCxnSpPr/>
          <p:nvPr/>
        </p:nvCxnSpPr>
        <p:spPr>
          <a:xfrm>
            <a:off x="2845903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7C1E67B-AEAD-43D8-ABA9-983B7CBA29E6}"/>
              </a:ext>
            </a:extLst>
          </p:cNvPr>
          <p:cNvCxnSpPr/>
          <p:nvPr/>
        </p:nvCxnSpPr>
        <p:spPr>
          <a:xfrm>
            <a:off x="4426225" y="699174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229D8B2-D2F8-4455-A8F2-67D375517485}"/>
              </a:ext>
            </a:extLst>
          </p:cNvPr>
          <p:cNvCxnSpPr>
            <a:cxnSpLocks/>
          </p:cNvCxnSpPr>
          <p:nvPr/>
        </p:nvCxnSpPr>
        <p:spPr>
          <a:xfrm flipH="1" flipV="1">
            <a:off x="2829337" y="2282933"/>
            <a:ext cx="1573696" cy="65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65E7F57-E224-42B8-B836-22E432D5A116}"/>
              </a:ext>
            </a:extLst>
          </p:cNvPr>
          <p:cNvCxnSpPr>
            <a:cxnSpLocks/>
          </p:cNvCxnSpPr>
          <p:nvPr/>
        </p:nvCxnSpPr>
        <p:spPr>
          <a:xfrm>
            <a:off x="3372677" y="1216009"/>
            <a:ext cx="0" cy="547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D54B0B2-F53F-491C-AA0B-09B200F8EAF1}"/>
              </a:ext>
            </a:extLst>
          </p:cNvPr>
          <p:cNvCxnSpPr>
            <a:cxnSpLocks/>
          </p:cNvCxnSpPr>
          <p:nvPr/>
        </p:nvCxnSpPr>
        <p:spPr>
          <a:xfrm>
            <a:off x="3899450" y="1216009"/>
            <a:ext cx="1" cy="547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E6FE79-D8C6-4877-A413-9EAB4891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5196508" y="636104"/>
            <a:ext cx="1798983" cy="17424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32B816-0A15-4109-811D-CC5B7611D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309" t="26728" r="6104" b="61166"/>
          <a:stretch/>
        </p:blipFill>
        <p:spPr>
          <a:xfrm>
            <a:off x="9535602" y="629602"/>
            <a:ext cx="1798983" cy="1742411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A18D418-99D2-4495-8E45-A573097C76B0}"/>
              </a:ext>
            </a:extLst>
          </p:cNvPr>
          <p:cNvCxnSpPr>
            <a:cxnSpLocks/>
          </p:cNvCxnSpPr>
          <p:nvPr/>
        </p:nvCxnSpPr>
        <p:spPr>
          <a:xfrm flipH="1" flipV="1">
            <a:off x="5315777" y="699174"/>
            <a:ext cx="1573696" cy="65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E7913D3-9D70-47EB-8E27-5C6C6BF3F0F9}"/>
              </a:ext>
            </a:extLst>
          </p:cNvPr>
          <p:cNvCxnSpPr>
            <a:cxnSpLocks/>
          </p:cNvCxnSpPr>
          <p:nvPr/>
        </p:nvCxnSpPr>
        <p:spPr>
          <a:xfrm flipH="1" flipV="1">
            <a:off x="9678680" y="665939"/>
            <a:ext cx="1573696" cy="65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E9B0006-2CF5-4D1B-B3BA-30A1C370E300}"/>
              </a:ext>
            </a:extLst>
          </p:cNvPr>
          <p:cNvCxnSpPr>
            <a:cxnSpLocks/>
          </p:cNvCxnSpPr>
          <p:nvPr/>
        </p:nvCxnSpPr>
        <p:spPr>
          <a:xfrm flipH="1" flipV="1">
            <a:off x="9662612" y="2275773"/>
            <a:ext cx="1573696" cy="65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53C5DBF-0EA2-4412-B9FB-AC9977DD87A0}"/>
              </a:ext>
            </a:extLst>
          </p:cNvPr>
          <p:cNvCxnSpPr>
            <a:cxnSpLocks/>
          </p:cNvCxnSpPr>
          <p:nvPr/>
        </p:nvCxnSpPr>
        <p:spPr>
          <a:xfrm flipH="1">
            <a:off x="10189156" y="1744742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12B35A2-644D-4FC1-BB34-F13ABE7B6526}"/>
              </a:ext>
            </a:extLst>
          </p:cNvPr>
          <p:cNvCxnSpPr>
            <a:cxnSpLocks/>
          </p:cNvCxnSpPr>
          <p:nvPr/>
        </p:nvCxnSpPr>
        <p:spPr>
          <a:xfrm>
            <a:off x="10715691" y="1230107"/>
            <a:ext cx="1" cy="547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3D58050-0BD8-4B15-9086-8BA32E9F44D8}"/>
              </a:ext>
            </a:extLst>
          </p:cNvPr>
          <p:cNvCxnSpPr>
            <a:cxnSpLocks/>
          </p:cNvCxnSpPr>
          <p:nvPr/>
        </p:nvCxnSpPr>
        <p:spPr>
          <a:xfrm>
            <a:off x="10204495" y="1216008"/>
            <a:ext cx="1" cy="5470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8270A95-3E2C-4B93-BE0E-D5447302B010}"/>
              </a:ext>
            </a:extLst>
          </p:cNvPr>
          <p:cNvCxnSpPr>
            <a:cxnSpLocks/>
          </p:cNvCxnSpPr>
          <p:nvPr/>
        </p:nvCxnSpPr>
        <p:spPr>
          <a:xfrm flipH="1">
            <a:off x="5843380" y="1260580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43C8D7B-07EE-4FB7-8137-326B626BECD1}"/>
              </a:ext>
            </a:extLst>
          </p:cNvPr>
          <p:cNvCxnSpPr>
            <a:cxnSpLocks/>
          </p:cNvCxnSpPr>
          <p:nvPr/>
        </p:nvCxnSpPr>
        <p:spPr>
          <a:xfrm flipH="1">
            <a:off x="5827642" y="1787702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51ADC48D-DFBB-4237-89D3-151F9FF1788F}"/>
              </a:ext>
            </a:extLst>
          </p:cNvPr>
          <p:cNvCxnSpPr>
            <a:cxnSpLocks/>
          </p:cNvCxnSpPr>
          <p:nvPr/>
        </p:nvCxnSpPr>
        <p:spPr>
          <a:xfrm flipH="1">
            <a:off x="10228485" y="1228748"/>
            <a:ext cx="5052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CA252E2-A899-4144-8632-0BE7D6FA5618}"/>
              </a:ext>
            </a:extLst>
          </p:cNvPr>
          <p:cNvCxnSpPr/>
          <p:nvPr/>
        </p:nvCxnSpPr>
        <p:spPr>
          <a:xfrm>
            <a:off x="11252376" y="668187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E811E02-E449-46EB-9CCA-6B92F08A0115}"/>
              </a:ext>
            </a:extLst>
          </p:cNvPr>
          <p:cNvCxnSpPr/>
          <p:nvPr/>
        </p:nvCxnSpPr>
        <p:spPr>
          <a:xfrm>
            <a:off x="9662612" y="675017"/>
            <a:ext cx="0" cy="15902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2BA9EAC-C044-470D-A12D-6996B76635BC}"/>
              </a:ext>
            </a:extLst>
          </p:cNvPr>
          <p:cNvSpPr/>
          <p:nvPr/>
        </p:nvSpPr>
        <p:spPr>
          <a:xfrm>
            <a:off x="9684666" y="726217"/>
            <a:ext cx="472110" cy="1499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300C1EC-79E4-4686-B530-5EF105CAA2CE}"/>
              </a:ext>
            </a:extLst>
          </p:cNvPr>
          <p:cNvSpPr/>
          <p:nvPr/>
        </p:nvSpPr>
        <p:spPr>
          <a:xfrm>
            <a:off x="10722291" y="738610"/>
            <a:ext cx="483704" cy="1499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ED2CC4C-3D6C-4DB4-8188-D97F8BA7DAC1}"/>
              </a:ext>
            </a:extLst>
          </p:cNvPr>
          <p:cNvSpPr/>
          <p:nvPr/>
        </p:nvSpPr>
        <p:spPr>
          <a:xfrm rot="5400000">
            <a:off x="10183179" y="674675"/>
            <a:ext cx="503831" cy="5251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6A13A35-986D-489A-BBA3-0D9FF95E49D7}"/>
              </a:ext>
            </a:extLst>
          </p:cNvPr>
          <p:cNvSpPr/>
          <p:nvPr/>
        </p:nvSpPr>
        <p:spPr>
          <a:xfrm rot="5400000">
            <a:off x="10220802" y="1745374"/>
            <a:ext cx="453223" cy="5251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55060A-C9FC-4EF9-80C5-C48B9C943627}"/>
              </a:ext>
            </a:extLst>
          </p:cNvPr>
          <p:cNvSpPr txBox="1"/>
          <p:nvPr/>
        </p:nvSpPr>
        <p:spPr>
          <a:xfrm>
            <a:off x="1381005" y="2806007"/>
            <a:ext cx="8902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Ю</a:t>
            </a: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9020E6E-8EA3-4C2A-8BBB-1C6A558D8894}"/>
              </a:ext>
            </a:extLst>
          </p:cNvPr>
          <p:cNvGrpSpPr/>
          <p:nvPr/>
        </p:nvGrpSpPr>
        <p:grpSpPr>
          <a:xfrm>
            <a:off x="599199" y="650754"/>
            <a:ext cx="1207105" cy="1743607"/>
            <a:chOff x="324576" y="628406"/>
            <a:chExt cx="1192344" cy="1743607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41B1A15-D786-4D39-B88D-5176A7B5A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3926"/>
            <a:stretch/>
          </p:blipFill>
          <p:spPr>
            <a:xfrm>
              <a:off x="324576" y="628406"/>
              <a:ext cx="1192344" cy="1743607"/>
            </a:xfrm>
            <a:prstGeom prst="rect">
              <a:avLst/>
            </a:prstGeom>
          </p:spPr>
        </p:pic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41BA08F0-91F5-4417-9325-77DFBBA4BA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682" y="1260580"/>
              <a:ext cx="5052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362751FF-0D53-4EA5-B628-51F69C3C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087" y="1744742"/>
              <a:ext cx="524301" cy="36579"/>
            </a:xfrm>
            <a:prstGeom prst="rect">
              <a:avLst/>
            </a:prstGeom>
          </p:spPr>
        </p:pic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8A72EF17-4893-4A88-A46B-2A1F67358F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849" y="744686"/>
              <a:ext cx="5052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38A6722B-1125-407F-A857-3F078A1286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849" y="2295936"/>
              <a:ext cx="5052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3A02AC-C845-45EA-80A4-A6DB0B31A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692" y="744686"/>
              <a:ext cx="36579" cy="566977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9DDFB38F-1055-41E9-8462-9913388E5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692" y="1778855"/>
              <a:ext cx="36579" cy="56697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C4A60028-100A-48A2-89F7-36BC5EDCA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205" y="705675"/>
              <a:ext cx="36579" cy="1609483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E89E3F2-E47A-4567-ADA1-667ECA3D1B45}"/>
              </a:ext>
            </a:extLst>
          </p:cNvPr>
          <p:cNvSpPr txBox="1"/>
          <p:nvPr/>
        </p:nvSpPr>
        <p:spPr>
          <a:xfrm>
            <a:off x="1925063" y="668187"/>
            <a:ext cx="15736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B34ED9-999D-49EB-89E1-ABC7C0FB6207}"/>
              </a:ext>
            </a:extLst>
          </p:cNvPr>
          <p:cNvSpPr txBox="1"/>
          <p:nvPr/>
        </p:nvSpPr>
        <p:spPr>
          <a:xfrm>
            <a:off x="4398064" y="646177"/>
            <a:ext cx="8735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35B9EA6-CD6E-4419-9003-049AFEB592FE}"/>
              </a:ext>
            </a:extLst>
          </p:cNvPr>
          <p:cNvSpPr txBox="1"/>
          <p:nvPr/>
        </p:nvSpPr>
        <p:spPr>
          <a:xfrm>
            <a:off x="7009704" y="685318"/>
            <a:ext cx="8902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=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EEB6FE2-6FEA-4970-8E1C-363EC9BC1C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204"/>
          <a:stretch/>
        </p:blipFill>
        <p:spPr>
          <a:xfrm>
            <a:off x="8454675" y="598343"/>
            <a:ext cx="1186945" cy="1743607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6DB3C56-6A7D-4622-915D-B171898F1FEC}"/>
              </a:ext>
            </a:extLst>
          </p:cNvPr>
          <p:cNvSpPr/>
          <p:nvPr/>
        </p:nvSpPr>
        <p:spPr>
          <a:xfrm>
            <a:off x="8616265" y="758715"/>
            <a:ext cx="472110" cy="1499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3E41C01-7181-4F1A-BAC4-BE96C1942C2E}"/>
              </a:ext>
            </a:extLst>
          </p:cNvPr>
          <p:cNvSpPr/>
          <p:nvPr/>
        </p:nvSpPr>
        <p:spPr>
          <a:xfrm rot="5400000">
            <a:off x="9146375" y="1200758"/>
            <a:ext cx="453223" cy="5251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B5082B-542B-4C2A-A5F4-44B1F4156277}"/>
              </a:ext>
            </a:extLst>
          </p:cNvPr>
          <p:cNvSpPr/>
          <p:nvPr/>
        </p:nvSpPr>
        <p:spPr>
          <a:xfrm>
            <a:off x="8299174" y="347870"/>
            <a:ext cx="3138457" cy="2030645"/>
          </a:xfrm>
          <a:prstGeom prst="rect">
            <a:avLst/>
          </a:prstGeom>
          <a:solidFill>
            <a:srgbClr val="F0F9FE"/>
          </a:solidFill>
          <a:ln>
            <a:solidFill>
              <a:srgbClr val="F0F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4153" y="5823109"/>
            <a:ext cx="7796943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32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Задание 2: Сложи линии и получи букву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6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9" grpId="0"/>
      <p:bldP spid="56" grpId="0" animBg="1"/>
      <p:bldP spid="57" grpId="0" animBg="1"/>
      <p:bldP spid="2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1952</TotalTime>
  <Words>614</Words>
  <Application>Microsoft Office PowerPoint</Application>
  <PresentationFormat>Широкоэкранный</PresentationFormat>
  <Paragraphs>142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 Narrow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125</cp:revision>
  <cp:lastPrinted>2025-04-16T00:01:51Z</cp:lastPrinted>
  <dcterms:created xsi:type="dcterms:W3CDTF">2025-04-05T03:50:01Z</dcterms:created>
  <dcterms:modified xsi:type="dcterms:W3CDTF">2025-04-16T14:12:33Z</dcterms:modified>
</cp:coreProperties>
</file>