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4" r:id="rId2"/>
    <p:sldId id="328" r:id="rId3"/>
    <p:sldId id="340" r:id="rId4"/>
    <p:sldId id="343" r:id="rId5"/>
    <p:sldId id="339" r:id="rId6"/>
    <p:sldId id="341" r:id="rId7"/>
    <p:sldId id="342" r:id="rId8"/>
    <p:sldId id="294" r:id="rId9"/>
    <p:sldId id="344" r:id="rId10"/>
    <p:sldId id="332" r:id="rId11"/>
    <p:sldId id="337" r:id="rId12"/>
    <p:sldId id="345" r:id="rId13"/>
    <p:sldId id="347" r:id="rId14"/>
    <p:sldId id="346" r:id="rId15"/>
    <p:sldId id="348" r:id="rId16"/>
    <p:sldId id="33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24ED84F-4A82-4B7C-ADF8-BBEEF17EA46F}">
          <p14:sldIdLst>
            <p14:sldId id="304"/>
            <p14:sldId id="328"/>
            <p14:sldId id="294"/>
            <p14:sldId id="331"/>
            <p14:sldId id="338"/>
            <p14:sldId id="332"/>
            <p14:sldId id="337"/>
            <p14:sldId id="336"/>
          </p14:sldIdLst>
        </p14:section>
        <p14:section name="Раздел без заголовка" id="{D1BF59BD-CE18-4764-BD20-E40917E8F1B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7" autoAdjust="0"/>
    <p:restoredTop sz="95951" autoAdjust="0"/>
  </p:normalViewPr>
  <p:slideViewPr>
    <p:cSldViewPr snapToGrid="0" showGuides="1">
      <p:cViewPr varScale="1">
        <p:scale>
          <a:sx n="85" d="100"/>
          <a:sy n="85" d="100"/>
        </p:scale>
        <p:origin x="-2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853B-9A7A-4301-9457-9C47DB81C7CA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36242-3AC0-4425-A2A2-B6CC969A1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1"/>
            <a:ext cx="779767" cy="365125"/>
          </a:xfrm>
        </p:spPr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1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1"/>
            <a:ext cx="891540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6"/>
            <a:ext cx="220760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6"/>
            <a:ext cx="6477001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1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8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4" y="2548966"/>
            <a:ext cx="4342892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545739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8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8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3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-785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1451C-BECE-49A9-A284-6E95E1481ACC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09"/>
            <a:ext cx="7619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3DF479-B083-4DCA-8779-3119C09E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5408341" y="5842412"/>
            <a:ext cx="1650381" cy="55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Амурск, 2025</a:t>
            </a:r>
          </a:p>
        </p:txBody>
      </p:sp>
      <p:sp>
        <p:nvSpPr>
          <p:cNvPr id="7" name="Текст 2"/>
          <p:cNvSpPr txBox="1"/>
          <p:nvPr/>
        </p:nvSpPr>
        <p:spPr>
          <a:xfrm>
            <a:off x="4259835" y="1828353"/>
            <a:ext cx="4909079" cy="564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500" y="1879817"/>
            <a:ext cx="704088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</a:t>
            </a:r>
            <a:r>
              <a:rPr kumimoji="0" lang="ru-RU" altLang="zh-CN" sz="23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Развитие интеллектуальных способностей детей  посредством использования инновационных технологий</a:t>
            </a:r>
            <a:r>
              <a:rPr kumimoji="0" lang="ru-RU" altLang="zh-CN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</a:t>
            </a:r>
            <a:endParaRPr kumimoji="0" lang="ru-RU" altLang="zh-CN" sz="2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24781" y="455249"/>
            <a:ext cx="88142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№ 14  г. Амурска Амурского муниципального района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Image 14"/>
          <p:cNvPicPr>
            <a:picLocks noChangeAspect="1" noChangeArrowheads="1"/>
          </p:cNvPicPr>
          <p:nvPr/>
        </p:nvPicPr>
        <p:blipFill>
          <a:blip r:embed="rId2"/>
          <a:srcRect l="3526" t="2702" r="4808" b="8203"/>
          <a:stretch>
            <a:fillRect/>
          </a:stretch>
        </p:blipFill>
        <p:spPr bwMode="auto">
          <a:xfrm>
            <a:off x="4568515" y="3507873"/>
            <a:ext cx="3355289" cy="217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4852" y="1588650"/>
            <a:ext cx="88057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Игра-головоломка»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Слагалица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Игра-головоломка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Складушки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Игра-головоломка «Репка»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Игра-головоломка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Гала-Куб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Игра-головоломка «Осенний кубик»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2260" y="524107"/>
            <a:ext cx="9279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игровой набор «Игры - головоломки» входят: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750" y="3977640"/>
            <a:ext cx="102298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комплект входят карточки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3 видов и 3 уровней сложности,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которые обозначены звёздочками: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одна звёздочка - лёгкий уровень,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две звёздочки - средний,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три звёздочки – сложный уровень.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830" y="1322300"/>
            <a:ext cx="763858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Логическая головоломка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Складушки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Головоломка представляет собой набор из 9 квадратных фишек с нанесенными на них рисунками в виде круга, расположенных по углам, которые окрашены в три цвета.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Суть игры – в составлении рисунка путем соединения квадратных фишек так, чтобы углы или стороны совпали по цвету.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b="21063"/>
          <a:stretch>
            <a:fillRect/>
          </a:stretch>
        </p:blipFill>
        <p:spPr bwMode="auto">
          <a:xfrm rot="636039">
            <a:off x="8691351" y="523626"/>
            <a:ext cx="3124741" cy="2375209"/>
          </a:xfrm>
          <a:prstGeom prst="rect">
            <a:avLst/>
          </a:prstGeom>
          <a:noFill/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8771" y="3724508"/>
            <a:ext cx="2307341" cy="2386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6746">
            <a:off x="7827613" y="959003"/>
            <a:ext cx="3865292" cy="2576861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583472" y="613317"/>
            <a:ext cx="615547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Игра-головоломка 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Слагалица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Головоломка состоит из 7 игровых элементов и коробочки.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Суть игры: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Составление жанровых картинок.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Составление фигур по заданным силуэтам.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Составление фигур с заданными свойствами.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249" y="591004"/>
            <a:ext cx="708845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Головоломка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Гала-куб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состав головоломки "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Гала-куб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 входят: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деревянная коробочка и 8 рабочих элементов (это кубики и параллелепипеды). Перед вами две замысловатые задачи, которые нужно разгадать.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Суть игры – выполнить различные постройки из элементов набора.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1223" y="161189"/>
            <a:ext cx="3143250" cy="2085976"/>
          </a:xfrm>
          <a:prstGeom prst="rect">
            <a:avLst/>
          </a:prstGeom>
          <a:noFill/>
        </p:spPr>
      </p:pic>
      <p:pic>
        <p:nvPicPr>
          <p:cNvPr id="35844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980" y="3636371"/>
            <a:ext cx="4018156" cy="2680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004" y="535247"/>
            <a:ext cx="800285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3.Головоломка «Осенний кубик»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Представляет собой набор из 6 деревянных игровых элементов. Суть игры – составление конструкций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моделирования. Головоломка предполагает решение нескольких задач, для выполнения которых нужно использовать все имеющиеся детали.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1" r="9465"/>
          <a:stretch>
            <a:fillRect/>
          </a:stretch>
        </p:blipFill>
        <p:spPr bwMode="auto">
          <a:xfrm>
            <a:off x="8341112" y="3316841"/>
            <a:ext cx="3044283" cy="3220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471961" y="814040"/>
            <a:ext cx="756052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5.Головоломка «Репка»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Представляет собой набор из 12 деревянных элементов разной конфигурации, уложенных в коробочку.</a:t>
            </a:r>
            <a:b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Суть игры – составление различных образов из элементов набора путем наложения, соотнесения с изображением на карточке и подбора недостающих элементов.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7659">
            <a:off x="8689581" y="2104071"/>
            <a:ext cx="3214795" cy="422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837815" y="42545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24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Целевые ориентиры </a:t>
            </a:r>
            <a:endParaRPr sz="24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sz="24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на этапе завершения смарт-тренинга для дошкольников </a:t>
            </a:r>
            <a:endParaRPr lang="ru-RU" altLang="en-US" sz="24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036320" y="1911985"/>
            <a:ext cx="829881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r>
              <a:rPr sz="24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Дети могут: </a:t>
            </a:r>
          </a:p>
          <a:p>
            <a:endParaRPr sz="2400" b="1" i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o"/>
            </a:pPr>
            <a:r>
              <a: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овладеть способами и правилами решения головоломок; </a:t>
            </a:r>
            <a:endParaRPr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o"/>
            </a:pPr>
            <a:r>
              <a: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использовать алгоритм при решении головоломок; </a:t>
            </a:r>
            <a:endParaRPr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o"/>
            </a:pPr>
            <a:r>
              <a: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понимать заданную инструкцию и применять ее в решении </a:t>
            </a:r>
            <a:endParaRPr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o"/>
            </a:pPr>
            <a:r>
              <a: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головоломок; </a:t>
            </a:r>
            <a:endParaRPr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o"/>
            </a:pPr>
            <a:r>
              <a: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владеть элементами логического, наглядно-образного мышления, </a:t>
            </a:r>
            <a:endParaRPr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o"/>
            </a:pPr>
            <a:r>
              <a: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целостного восприятия, произвольного внимания и воображением; </a:t>
            </a:r>
            <a:endParaRPr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o"/>
            </a:pPr>
            <a:r>
              <a: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ориентироваться в пространстве, анализировать, синтезировать, </a:t>
            </a:r>
            <a:endParaRPr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o"/>
            </a:pPr>
            <a:r>
              <a: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сравнивать, обобщать, классифицировать; </a:t>
            </a:r>
            <a:endParaRPr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o"/>
            </a:pPr>
            <a:r>
              <a: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проявлять познавательный интерес, инициативность, </a:t>
            </a:r>
            <a:endParaRPr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o"/>
            </a:pPr>
            <a:r>
              <a: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самостоятельность, целеустремленность.</a:t>
            </a:r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/>
          <p:nvPr/>
        </p:nvSpPr>
        <p:spPr>
          <a:xfrm>
            <a:off x="1490980" y="121920"/>
            <a:ext cx="8062595" cy="5067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4263" y="1021142"/>
            <a:ext cx="93670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интеллектуального развития дошкольников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связана с несколькими факторами: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1.Фундаментальность дошкольного периода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Навыки и умения, приобретённые в дошкольный период, будут служить основой для получения знаний и развития способностей в более старшем возрасте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Подготовка к школьному обучению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изучении готовности к школе акцент делается не на сумму усвоенных ребёнком знаний, а на уровень развития интеллектуальных процессов.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Ребёнок должен уметь выделять существенное в явлениях окружающей действительности, сравнивать их, видеть сходное и отличное, научиться рассуждать, находить причины явлений, делать выводы. </a:t>
            </a:r>
          </a:p>
        </p:txBody>
      </p:sp>
      <p:pic>
        <p:nvPicPr>
          <p:cNvPr id="7171" name="Picture 3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2360" y="4228264"/>
            <a:ext cx="3529640" cy="2481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79972" y="1682753"/>
          <a:ext cx="5098524" cy="3469513"/>
        </p:xfrm>
        <a:graphic>
          <a:graphicData uri="http://schemas.openxmlformats.org/drawingml/2006/table">
            <a:tbl>
              <a:tblPr/>
              <a:tblGrid>
                <a:gridCol w="989965"/>
                <a:gridCol w="2430145"/>
                <a:gridCol w="1678414"/>
              </a:tblGrid>
              <a:tr h="25844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Время</a:t>
                      </a:r>
                      <a:endParaRPr lang="ru-RU" sz="1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SimSun"/>
                          <a:cs typeface="Times New Roman"/>
                        </a:rPr>
                        <a:t>Содержание</a:t>
                      </a:r>
                      <a:endParaRPr lang="ru-RU" sz="1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SimSun"/>
                          <a:cs typeface="Times New Roman"/>
                        </a:rPr>
                        <a:t>Ответственный</a:t>
                      </a:r>
                      <a:endParaRPr lang="ru-RU" sz="1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SimSun"/>
                          <a:cs typeface="Times New Roman"/>
                        </a:rPr>
                        <a:t>12.50-13.00</a:t>
                      </a:r>
                      <a:r>
                        <a:rPr lang="ru-RU" sz="1400">
                          <a:latin typeface="Times New Roman"/>
                          <a:ea typeface="SimSun"/>
                          <a:cs typeface="Times New Roman"/>
                        </a:rPr>
                        <a:t>           </a:t>
                      </a:r>
                      <a:r>
                        <a:rPr lang="ru-RU" sz="1400" b="1">
                          <a:latin typeface="Times New Roman"/>
                          <a:ea typeface="SimSun"/>
                          <a:cs typeface="Times New Roman"/>
                        </a:rPr>
                        <a:t>Регистрация  участников</a:t>
                      </a:r>
                      <a:endParaRPr lang="ru-RU" sz="1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2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Вступительная часть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0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13.00-13.15</a:t>
                      </a:r>
                      <a:endParaRPr lang="ru-RU" sz="14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400" kern="1800">
                          <a:solidFill>
                            <a:srgbClr val="181818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интеллектуальных способностей детей  посредством использования технологии</a:t>
                      </a:r>
                      <a:r>
                        <a:rPr lang="ru-RU" sz="1400" kern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«Смарт – тренинг»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Крылова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Ольга Ивановна,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заместитель заведующего по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Теоретико-демонстрационная часть</a:t>
                      </a:r>
                      <a:endParaRPr lang="ru-RU" sz="14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13.15-13.30</a:t>
                      </a:r>
                      <a:endParaRPr lang="ru-RU" sz="14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Воркшоп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«От игр - упражнений к головоломкам»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</a:t>
                      </a:r>
                      <a:r>
                        <a:rPr lang="ru-RU" sz="1400" kern="120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В. И. Красноухов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Крылова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Ольга Ивановна,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заместитель заведующего по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036420" y="541245"/>
          <a:ext cx="4516243" cy="5418667"/>
        </p:xfrm>
        <a:graphic>
          <a:graphicData uri="http://schemas.openxmlformats.org/drawingml/2006/table">
            <a:tbl>
              <a:tblPr/>
              <a:tblGrid>
                <a:gridCol w="988465"/>
                <a:gridCol w="1847742"/>
                <a:gridCol w="1680036"/>
              </a:tblGrid>
              <a:tr h="19352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SimSun"/>
                          <a:cs typeface="Times New Roman"/>
                        </a:rPr>
                        <a:t>Практическая часть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17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SimSun"/>
                          <a:cs typeface="Times New Roman"/>
                        </a:rPr>
                        <a:t>13.30-14.00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SimSun"/>
                          <a:cs typeface="Times New Roman"/>
                        </a:rPr>
                        <a:t>Практическое 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SimSun"/>
                          <a:cs typeface="Times New Roman"/>
                        </a:rPr>
                        <a:t>занятие 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SimSun"/>
                          <a:cs typeface="Times New Roman"/>
                        </a:rPr>
                        <a:t>«Нескучные  пуговицы»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SimSun"/>
                          <a:cs typeface="Times New Roman"/>
                        </a:rPr>
                        <a:t>с использованием технологии  «Смарт-тренинг» 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SimSun"/>
                          <a:cs typeface="Times New Roman"/>
                        </a:rPr>
                        <a:t>автор И.И. </a:t>
                      </a:r>
                      <a:r>
                        <a:rPr lang="ru-RU" sz="1100" dirty="0" err="1">
                          <a:latin typeface="Times New Roman"/>
                          <a:ea typeface="SimSun"/>
                          <a:cs typeface="Times New Roman"/>
                        </a:rPr>
                        <a:t>Казунина</a:t>
                      </a:r>
                      <a:r>
                        <a:rPr lang="ru-RU" sz="1100" dirty="0">
                          <a:latin typeface="Times New Roman"/>
                          <a:ea typeface="SimSun"/>
                          <a:cs typeface="Times New Roman"/>
                        </a:rPr>
                        <a:t>             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SimSun"/>
                          <a:cs typeface="Times New Roman"/>
                        </a:rPr>
                        <a:t>                      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SimSun"/>
                          <a:cs typeface="Times New Roman"/>
                        </a:rPr>
                        <a:t>Прокопичева 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SimSun"/>
                          <a:cs typeface="Times New Roman"/>
                        </a:rPr>
                        <a:t>Валентина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SimSun"/>
                          <a:cs typeface="Times New Roman"/>
                        </a:rPr>
                        <a:t>Анатольевна, 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SimSun"/>
                          <a:cs typeface="Times New Roman"/>
                        </a:rPr>
                        <a:t>воспитатель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SimSun"/>
                          <a:cs typeface="Times New Roman"/>
                        </a:rPr>
                        <a:t>14.00-14.40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Мастер – класс 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Технология «Нейроматематика 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для дошкольников»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Л. Свичкарёва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SimSun"/>
                          <a:cs typeface="Times New Roman"/>
                        </a:rPr>
                        <a:t>Дербенева  Светлана 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SimSun"/>
                          <a:cs typeface="Times New Roman"/>
                        </a:rPr>
                        <a:t>Петровна, 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SimSun"/>
                          <a:cs typeface="Times New Roman"/>
                        </a:rPr>
                        <a:t>учитель логопед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SimSun"/>
                          <a:cs typeface="Times New Roman"/>
                        </a:rPr>
                        <a:t>14.40-14.50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SimSun"/>
                          <a:cs typeface="Times New Roman"/>
                        </a:rPr>
                        <a:t>Показ видеоролика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«Экскурсия с детьми старшего дошкольного возраста в МБУДО центр творчества "Темп"  г. Амурска как способ обучения дошкольников  основам начального программирования»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SimSun"/>
                          <a:cs typeface="Times New Roman"/>
                        </a:rPr>
                        <a:t>Дивень Ирина 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SimSun"/>
                          <a:cs typeface="Times New Roman"/>
                        </a:rPr>
                        <a:t>Петровна, 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SimSun"/>
                          <a:cs typeface="Times New Roman"/>
                        </a:rPr>
                        <a:t>воспитатель</a:t>
                      </a:r>
                      <a:endParaRPr lang="ru-RU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SimSun"/>
                          <a:cs typeface="Times New Roman"/>
                        </a:rPr>
                        <a:t>14.50-15.00             Подведение итогов работы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SimSun"/>
                          <a:cs typeface="Times New Roman"/>
                        </a:rPr>
                        <a:t>                                                 рефлексия</a:t>
                      </a:r>
                      <a:endParaRPr lang="ru-RU" sz="9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1680552" y="512212"/>
            <a:ext cx="4263048" cy="5067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практикума</a:t>
            </a:r>
            <a:endParaRPr lang="ru-RU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2015089" y="802144"/>
            <a:ext cx="8062595" cy="2175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 fontAlgn="base">
              <a:spcAft>
                <a:spcPct val="0"/>
              </a:spcAft>
            </a:pPr>
            <a:r>
              <a:rPr lang="ru-RU" altLang="zh-CN" sz="3200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</a:t>
            </a:r>
            <a:r>
              <a:rPr lang="ru-RU" altLang="zh-CN" sz="32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Развитие интеллектуальных способностей детей  посредством использования технологии </a:t>
            </a:r>
          </a:p>
          <a:p>
            <a:pPr lvl="0" algn="ctr" fontAlgn="base">
              <a:spcAft>
                <a:spcPct val="0"/>
              </a:spcAft>
            </a:pPr>
            <a:r>
              <a:rPr lang="ru-RU" altLang="zh-CN" sz="32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«Смарт - тренинг</a:t>
            </a:r>
            <a:r>
              <a:rPr lang="ru-RU" altLang="zh-CN" sz="3200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</a:t>
            </a:r>
            <a:endParaRPr lang="ru-RU" altLang="zh-CN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716" y="3339917"/>
            <a:ext cx="4449337" cy="2962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1513282" y="266886"/>
            <a:ext cx="8062595" cy="5067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ПОНЯТИЙНЫЙ АППАРАТ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16566" y="1037063"/>
            <a:ext cx="7991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800" dirty="0" smtClean="0">
                <a:solidFill>
                  <a:srgbClr val="111111"/>
                </a:solidFill>
                <a:latin typeface="Times New Roman" pitchFamily="18" charset="0"/>
                <a:ea typeface="Liberation Sans"/>
                <a:cs typeface="Times New Roman" pitchFamily="18" charset="0"/>
              </a:rPr>
              <a:t>Т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ехнология 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«Смарт - тренинг» 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для дошкольников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58643" y="1672684"/>
            <a:ext cx="1085013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6088" marR="0" lvl="0" indent="11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</a:t>
            </a:r>
            <a:r>
              <a:rPr kumimoji="0" lang="ru-RU" altLang="zh-CN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смарт</a:t>
            </a:r>
            <a:r>
              <a:rPr kumimoji="0" lang="ru-RU" altLang="zh-CN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 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(от англ.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smart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основное значение которого определяется как, толковый, сообразительный, умный, находчивый, расшифруем его: 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rgbClr val="1A1A1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Specific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конкретный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Measurable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измеримый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Attainable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достижимый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Relevant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значимый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Time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bound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ограниченный во времени.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Изображение 2" descr="c31d9839bfbc05375d73a920d5991fb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975"/>
          <a:stretch>
            <a:fillRect/>
          </a:stretch>
        </p:blipFill>
        <p:spPr>
          <a:xfrm rot="600000">
            <a:off x="8661852" y="2894102"/>
            <a:ext cx="2813436" cy="32637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70567" y="1666548"/>
            <a:ext cx="94910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</a:t>
            </a:r>
            <a:r>
              <a:rPr kumimoji="0" lang="ru-RU" altLang="zh-CN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тре́нинг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(англ.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training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от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train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 обучать, воспитывать) обозначает метод активного обучения, направленный на развитие знаний, умений и навыков (приказ Минкультуры РФ от 06.05.2008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71).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Технология «Смарт-тренинг»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дошкольной образовательной организации - это метод активного обучения детей, направленный на достижение поставленной цели, развитие познавательного интереса, сообразительности и находчивости.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1669399" y="456457"/>
            <a:ext cx="8062595" cy="5067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ПОНЯТИЙНЫЙ АППАРАТ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Изображение 2" descr="c31d9839bfbc05375d73a920d5991fb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975"/>
          <a:stretch>
            <a:fillRect/>
          </a:stretch>
        </p:blipFill>
        <p:spPr>
          <a:xfrm rot="600000">
            <a:off x="9689328" y="4231579"/>
            <a:ext cx="1886253" cy="21881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47134" y="1416207"/>
            <a:ext cx="94785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«Смарт-тренинг» в дошкольной образовательной организации – </a:t>
            </a:r>
            <a:r>
              <a:rPr kumimoji="0" lang="ru-RU" altLang="zh-CN" sz="240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это метод активного обучения детей,</a:t>
            </a:r>
            <a:r>
              <a:rPr kumimoji="0" lang="ru-RU" altLang="zh-CN" sz="24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направленный на достижение поставленной цели, развитие познавательного интереса, сообразительности и находчивости.</a:t>
            </a:r>
            <a:endParaRPr kumimoji="0" lang="ru-RU" altLang="zh-CN" sz="3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1669399" y="456457"/>
            <a:ext cx="8062595" cy="5067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ПОНЯТИЙНЫЙ АППАРАТ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92097" y="3066586"/>
            <a:ext cx="96904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Технология «Смарт-тренинг»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 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помогает развивать у детей от 4 лет творческие и умственные способности через игры-головоломки, учит способам и правилам решения головоломок, используя алгоритм, учит понимать инструкцию и применять ее, развивает элементы логического мышления, воображение, ориентировку в пространстве, познавательный интерес, а также воспитывает инициативность, самостоятельность, целеустремленность.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Изображение 2" descr="c31d9839bfbc05375d73a920d5991fb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975"/>
          <a:stretch>
            <a:fillRect/>
          </a:stretch>
        </p:blipFill>
        <p:spPr>
          <a:xfrm rot="600000">
            <a:off x="10222142" y="530069"/>
            <a:ext cx="1934661" cy="2244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93554" y="291788"/>
            <a:ext cx="9670801" cy="499949"/>
          </a:xfr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«СМАРТ – ТРЕНИНГ»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состоит из двух модулей:</a:t>
            </a:r>
            <a:endParaRPr lang="ru-RU" alt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114799" y="3713357"/>
            <a:ext cx="4293223" cy="111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767" y="5885917"/>
            <a:ext cx="10089302" cy="333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317171" y="2248602"/>
            <a:ext cx="895706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6978" y="3799295"/>
            <a:ext cx="473494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00683" y="1412399"/>
            <a:ext cx="4260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модуль 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«Пуговицы»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И. И.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Казунина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16205" y="1353624"/>
            <a:ext cx="48507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модуль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«Игры – головоломки»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В. И. Красноухов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>
          <a:blip r:embed="rId2"/>
          <a:srcRect t="7516"/>
          <a:stretch>
            <a:fillRect/>
          </a:stretch>
        </p:blipFill>
        <p:spPr>
          <a:xfrm>
            <a:off x="1271238" y="2848619"/>
            <a:ext cx="1321141" cy="1810267"/>
          </a:xfrm>
          <a:prstGeom prst="rect">
            <a:avLst/>
          </a:prstGeom>
        </p:spPr>
      </p:pic>
      <p:sp>
        <p:nvSpPr>
          <p:cNvPr id="21" name="Текстовое поле 6"/>
          <p:cNvSpPr txBox="1"/>
          <p:nvPr/>
        </p:nvSpPr>
        <p:spPr>
          <a:xfrm>
            <a:off x="2832409" y="2915038"/>
            <a:ext cx="298852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Красноухов Владимир Иванович </a:t>
            </a:r>
            <a:endParaRPr sz="14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r>
              <a:rPr sz="1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Кандидат технических наук, имеет более 40 патентов на изобретения.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sz="140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Автор </a:t>
            </a:r>
            <a:r>
              <a:rPr sz="1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современных головоломок </a:t>
            </a:r>
            <a:endParaRPr lang="ru-RU" altLang="en-US" sz="14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  <p:pic>
        <p:nvPicPr>
          <p:cNvPr id="2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0000">
            <a:off x="3039901" y="4059900"/>
            <a:ext cx="2201836" cy="1486508"/>
          </a:xfrm>
          <a:prstGeom prst="rect">
            <a:avLst/>
          </a:prstGeom>
        </p:spPr>
      </p:pic>
      <p:pic>
        <p:nvPicPr>
          <p:cNvPr id="25" name="Изображение 1" descr="загруженно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007" y="2999678"/>
            <a:ext cx="1353297" cy="18864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57C0273-9F57-FB33-3475-758D0F256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7109">
            <a:off x="8352102" y="2959076"/>
            <a:ext cx="2399029" cy="2150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6239" y="1516566"/>
            <a:ext cx="935698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От логических игр - упражнений к играм головоломкам переходим поэтапно (от простого к сложному): 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1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.«</a:t>
            </a:r>
            <a:r>
              <a:rPr kumimoji="0" lang="ru-RU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По образцу».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2. Далее работаем на усложнение - </a:t>
            </a:r>
            <a:r>
              <a:rPr kumimoji="0" lang="ru-RU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«По памяти».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3. </a:t>
            </a:r>
            <a:r>
              <a:rPr kumimoji="0" lang="ru-RU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«Собери по схеме» 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4. По мере того, как ребенок осваивает сборку по схеме с контурными делениями, у него развивается способность к анализу, синтезу, выстраиванию образов, а значит, можно переходить к следующему этапу – игре-упражнению с элементами головоломки </a:t>
            </a:r>
            <a:r>
              <a:rPr kumimoji="0" lang="ru-RU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«Заверши образ»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iberation Sans"/>
                <a:cs typeface="Times New Roman" pitchFamily="18" charset="0"/>
              </a:rPr>
              <a:t>. 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1580189" y="244584"/>
            <a:ext cx="9225342" cy="10155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Liberation Sans"/>
                <a:cs typeface="Times New Roman" pitchFamily="18" charset="0"/>
              </a:rPr>
              <a:t>Знакомство с головоломками начинают с логических игр и упражнений: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680</Words>
  <Application>WPS Presentation</Application>
  <PresentationFormat>Произвольный</PresentationFormat>
  <Paragraphs>135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ТЕХНОЛОГИЯ «СМАРТ – ТРЕНИНГ» состоит из двух модулей: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Трофимчук</dc:creator>
  <cp:lastModifiedBy>Admin</cp:lastModifiedBy>
  <cp:revision>552</cp:revision>
  <cp:lastPrinted>2017-04-10T08:51:00Z</cp:lastPrinted>
  <dcterms:created xsi:type="dcterms:W3CDTF">2014-10-29T08:12:00Z</dcterms:created>
  <dcterms:modified xsi:type="dcterms:W3CDTF">2025-04-17T06:19:39Z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205D1D1B7CFC41AB88A5D927A34ECDA6_12</vt:lpwstr>
  </property>
  <property fmtid="{D5CDD505-2E9C-101B-9397-08002B2CF9AE}" pid="3" name="KSOProductBuildVer">
    <vt:lpwstr>1049-12.2.0.20795</vt:lpwstr>
  </property>
</Properties>
</file>